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8" r:id="rId1"/>
  </p:sldMasterIdLst>
  <p:notesMasterIdLst>
    <p:notesMasterId r:id="rId16"/>
  </p:notesMasterIdLst>
  <p:handoutMasterIdLst>
    <p:handoutMasterId r:id="rId17"/>
  </p:handoutMasterIdLst>
  <p:sldIdLst>
    <p:sldId id="256" r:id="rId2"/>
    <p:sldId id="358" r:id="rId3"/>
    <p:sldId id="359" r:id="rId4"/>
    <p:sldId id="376" r:id="rId5"/>
    <p:sldId id="364" r:id="rId6"/>
    <p:sldId id="375" r:id="rId7"/>
    <p:sldId id="365" r:id="rId8"/>
    <p:sldId id="366" r:id="rId9"/>
    <p:sldId id="357" r:id="rId10"/>
    <p:sldId id="367" r:id="rId11"/>
    <p:sldId id="378" r:id="rId12"/>
    <p:sldId id="372" r:id="rId13"/>
    <p:sldId id="373" r:id="rId14"/>
    <p:sldId id="374" r:id="rId15"/>
  </p:sldIdLst>
  <p:sldSz cx="9144000" cy="6858000" type="screen4x3"/>
  <p:notesSz cx="6608763" cy="8686800"/>
  <p:defaultTextStyle>
    <a:defPPr>
      <a:defRPr lang="sr-Latn-C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ndar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ndar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ndar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ndar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ndar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ndar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ndar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ndar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ndar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CC"/>
    <a:srgbClr val="CC0000"/>
    <a:srgbClr val="0033CC"/>
    <a:srgbClr val="0000FF"/>
    <a:srgbClr val="FF0000"/>
    <a:srgbClr val="0066FF"/>
    <a:srgbClr val="0099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63850" cy="434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398" tIns="43699" rIns="87398" bIns="43699" numCol="1" anchor="t" anchorCtr="0" compatLnSpc="1">
            <a:prstTxWarp prst="textNoShape">
              <a:avLst/>
            </a:prstTxWarp>
          </a:bodyPr>
          <a:lstStyle>
            <a:lvl1pPr defTabSz="874713">
              <a:defRPr sz="1100">
                <a:latin typeface="Arial" charset="0"/>
              </a:defRPr>
            </a:lvl1pPr>
          </a:lstStyle>
          <a:p>
            <a:endParaRPr lang="sr-Latn-CS"/>
          </a:p>
        </p:txBody>
      </p:sp>
      <p:sp>
        <p:nvSpPr>
          <p:cNvPr id="11673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743325" y="0"/>
            <a:ext cx="2863850" cy="434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398" tIns="43699" rIns="87398" bIns="43699" numCol="1" anchor="t" anchorCtr="0" compatLnSpc="1">
            <a:prstTxWarp prst="textNoShape">
              <a:avLst/>
            </a:prstTxWarp>
          </a:bodyPr>
          <a:lstStyle>
            <a:lvl1pPr algn="r" defTabSz="874713">
              <a:defRPr sz="1100">
                <a:latin typeface="Arial" charset="0"/>
              </a:defRPr>
            </a:lvl1pPr>
          </a:lstStyle>
          <a:p>
            <a:endParaRPr lang="sr-Latn-CS"/>
          </a:p>
        </p:txBody>
      </p:sp>
      <p:sp>
        <p:nvSpPr>
          <p:cNvPr id="11674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250238"/>
            <a:ext cx="2863850" cy="434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398" tIns="43699" rIns="87398" bIns="43699" numCol="1" anchor="b" anchorCtr="0" compatLnSpc="1">
            <a:prstTxWarp prst="textNoShape">
              <a:avLst/>
            </a:prstTxWarp>
          </a:bodyPr>
          <a:lstStyle>
            <a:lvl1pPr defTabSz="874713">
              <a:defRPr sz="1100">
                <a:latin typeface="Arial" charset="0"/>
              </a:defRPr>
            </a:lvl1pPr>
          </a:lstStyle>
          <a:p>
            <a:endParaRPr lang="sr-Latn-CS"/>
          </a:p>
        </p:txBody>
      </p:sp>
      <p:sp>
        <p:nvSpPr>
          <p:cNvPr id="11674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743325" y="8250238"/>
            <a:ext cx="2863850" cy="434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398" tIns="43699" rIns="87398" bIns="43699" numCol="1" anchor="b" anchorCtr="0" compatLnSpc="1">
            <a:prstTxWarp prst="textNoShape">
              <a:avLst/>
            </a:prstTxWarp>
          </a:bodyPr>
          <a:lstStyle>
            <a:lvl1pPr algn="r" defTabSz="874713">
              <a:defRPr sz="1100">
                <a:latin typeface="Arial" charset="0"/>
              </a:defRPr>
            </a:lvl1pPr>
          </a:lstStyle>
          <a:p>
            <a:fld id="{1FA7B025-D70E-4FF4-A71C-F709CFDBAEB1}" type="slidenum">
              <a:rPr lang="sr-Latn-CS"/>
              <a:pPr/>
              <a:t>‹#›</a:t>
            </a:fld>
            <a:endParaRPr lang="sr-Latn-C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63850" cy="434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398" tIns="43699" rIns="87398" bIns="43699" numCol="1" anchor="t" anchorCtr="0" compatLnSpc="1">
            <a:prstTxWarp prst="textNoShape">
              <a:avLst/>
            </a:prstTxWarp>
          </a:bodyPr>
          <a:lstStyle>
            <a:lvl1pPr defTabSz="874713">
              <a:defRPr sz="1100">
                <a:latin typeface="Arial" charset="0"/>
              </a:defRPr>
            </a:lvl1pPr>
          </a:lstStyle>
          <a:p>
            <a:endParaRPr lang="sr-Latn-CS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743325" y="0"/>
            <a:ext cx="2863850" cy="434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398" tIns="43699" rIns="87398" bIns="43699" numCol="1" anchor="t" anchorCtr="0" compatLnSpc="1">
            <a:prstTxWarp prst="textNoShape">
              <a:avLst/>
            </a:prstTxWarp>
          </a:bodyPr>
          <a:lstStyle>
            <a:lvl1pPr algn="r" defTabSz="874713">
              <a:defRPr sz="1100">
                <a:latin typeface="Arial" charset="0"/>
              </a:defRPr>
            </a:lvl1pPr>
          </a:lstStyle>
          <a:p>
            <a:endParaRPr lang="sr-Latn-CS"/>
          </a:p>
        </p:txBody>
      </p:sp>
      <p:sp>
        <p:nvSpPr>
          <p:cNvPr id="4710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31888" y="650875"/>
            <a:ext cx="4343400" cy="32575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471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60400" y="4125913"/>
            <a:ext cx="5287963" cy="39100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398" tIns="43699" rIns="87398" bIns="436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smtClean="0"/>
              <a:t>Click to edit Master text styles</a:t>
            </a:r>
          </a:p>
          <a:p>
            <a:pPr lvl="1"/>
            <a:r>
              <a:rPr lang="sr-Latn-CS" smtClean="0"/>
              <a:t>Second level</a:t>
            </a:r>
          </a:p>
          <a:p>
            <a:pPr lvl="2"/>
            <a:r>
              <a:rPr lang="sr-Latn-CS" smtClean="0"/>
              <a:t>Third level</a:t>
            </a:r>
          </a:p>
          <a:p>
            <a:pPr lvl="3"/>
            <a:r>
              <a:rPr lang="sr-Latn-CS" smtClean="0"/>
              <a:t>Fourth level</a:t>
            </a:r>
          </a:p>
          <a:p>
            <a:pPr lvl="4"/>
            <a:r>
              <a:rPr lang="sr-Latn-CS" smtClean="0"/>
              <a:t>Fifth level</a:t>
            </a:r>
          </a:p>
        </p:txBody>
      </p:sp>
      <p:sp>
        <p:nvSpPr>
          <p:cNvPr id="471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250238"/>
            <a:ext cx="2863850" cy="434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398" tIns="43699" rIns="87398" bIns="43699" numCol="1" anchor="b" anchorCtr="0" compatLnSpc="1">
            <a:prstTxWarp prst="textNoShape">
              <a:avLst/>
            </a:prstTxWarp>
          </a:bodyPr>
          <a:lstStyle>
            <a:lvl1pPr defTabSz="874713">
              <a:defRPr sz="1100">
                <a:latin typeface="Arial" charset="0"/>
              </a:defRPr>
            </a:lvl1pPr>
          </a:lstStyle>
          <a:p>
            <a:endParaRPr lang="sr-Latn-CS"/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743325" y="8250238"/>
            <a:ext cx="2863850" cy="434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398" tIns="43699" rIns="87398" bIns="43699" numCol="1" anchor="b" anchorCtr="0" compatLnSpc="1">
            <a:prstTxWarp prst="textNoShape">
              <a:avLst/>
            </a:prstTxWarp>
          </a:bodyPr>
          <a:lstStyle>
            <a:lvl1pPr algn="r" defTabSz="874713">
              <a:defRPr sz="1100">
                <a:latin typeface="Arial" charset="0"/>
              </a:defRPr>
            </a:lvl1pPr>
          </a:lstStyle>
          <a:p>
            <a:fld id="{209F161D-E694-47CD-862B-D87A5B0D8139}" type="slidenum">
              <a:rPr lang="sr-Latn-CS"/>
              <a:pPr/>
              <a:t>‹#›</a:t>
            </a:fld>
            <a:endParaRPr lang="sr-Latn-C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179388" y="2205038"/>
            <a:ext cx="8216900" cy="1042987"/>
          </a:xfrm>
        </p:spPr>
        <p:txBody>
          <a:bodyPr/>
          <a:lstStyle>
            <a:lvl1pPr algn="ctr">
              <a:defRPr sz="4200"/>
            </a:lvl1pPr>
          </a:lstStyle>
          <a:p>
            <a:r>
              <a:rPr lang="sr-Latn-CS" altLang="en-US"/>
              <a:t>Click to edit Master title style</a:t>
            </a:r>
          </a:p>
        </p:txBody>
      </p:sp>
      <p:sp>
        <p:nvSpPr>
          <p:cNvPr id="18436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250825" y="3789363"/>
            <a:ext cx="8208963" cy="811212"/>
          </a:xfrm>
        </p:spPr>
        <p:txBody>
          <a:bodyPr/>
          <a:lstStyle>
            <a:lvl1pPr marL="0" indent="0" algn="ctr">
              <a:buFontTx/>
              <a:buNone/>
              <a:defRPr sz="3200"/>
            </a:lvl1pPr>
          </a:lstStyle>
          <a:p>
            <a:r>
              <a:rPr lang="sr-Latn-CS" altLang="en-US"/>
              <a:t>Click to edit Master subtitle style</a:t>
            </a:r>
          </a:p>
        </p:txBody>
      </p:sp>
      <p:sp>
        <p:nvSpPr>
          <p:cNvPr id="18437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>
                <a:latin typeface="Arial" charset="0"/>
              </a:defRPr>
            </a:lvl1pPr>
          </a:lstStyle>
          <a:p>
            <a:endParaRPr lang="sr-Latn-CS" altLang="en-US"/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988AEB50-A54A-4917-8D81-44714DAA9A1D}" type="slidenum">
              <a:rPr lang="sr-Latn-CS" altLang="en-US"/>
              <a:pPr/>
              <a:t>‹#›</a:t>
            </a:fld>
            <a:endParaRPr lang="sr-Latn-CS" altLang="en-US"/>
          </a:p>
        </p:txBody>
      </p:sp>
      <p:pic>
        <p:nvPicPr>
          <p:cNvPr id="18474" name="Picture 42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979613" y="68263"/>
            <a:ext cx="5040312" cy="1200150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F3A3AA6-665D-4482-8C00-C73DEC1703DB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22238"/>
            <a:ext cx="2057400" cy="600868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22238"/>
            <a:ext cx="6019800" cy="600868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BDA60D7-400A-4082-8C72-37C0FFEF1328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84058F3-04CD-4802-B79B-5BD91158B345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00C9D27-AAB8-4901-ABF8-BA1B30FB6C5A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D702D73-7FBE-4AD8-93E8-911CF1F2C625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9507FF6-5ED7-45EB-AE08-F8B6127451F9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0E9971BE-1666-418E-9211-64509338DFC9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01BF677F-CE30-4C71-AAD6-DB536AA71E63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B9FA4FC-6481-4B6A-929C-52254523F4D4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sr-Latn-C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F95BA0A-8272-4415-8E5B-CD38C1C7082B}" type="slidenum">
              <a:rPr lang="sr-Latn-CS" altLang="en-US"/>
              <a:pPr/>
              <a:t>‹#›</a:t>
            </a:fld>
            <a:endParaRPr lang="sr-Latn-CS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22238"/>
            <a:ext cx="8218488" cy="129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altLang="en-US" smtClean="0"/>
              <a:t>Click to edit Master title style</a:t>
            </a:r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719263"/>
            <a:ext cx="8229600" cy="4411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altLang="en-US" smtClean="0"/>
              <a:t>Click to edit Master text styles</a:t>
            </a:r>
          </a:p>
          <a:p>
            <a:pPr lvl="1"/>
            <a:r>
              <a:rPr lang="sr-Latn-CS" altLang="en-US" smtClean="0"/>
              <a:t>Second level</a:t>
            </a:r>
          </a:p>
          <a:p>
            <a:pPr lvl="2"/>
            <a:r>
              <a:rPr lang="sr-Latn-CS" altLang="en-US" smtClean="0"/>
              <a:t>Third level</a:t>
            </a:r>
          </a:p>
          <a:p>
            <a:pPr lvl="3"/>
            <a:r>
              <a:rPr lang="sr-Latn-CS" altLang="en-US" smtClean="0"/>
              <a:t>Fourth level</a:t>
            </a:r>
          </a:p>
          <a:p>
            <a:pPr lvl="4"/>
            <a:r>
              <a:rPr lang="sr-Latn-CS" altLang="en-US" smtClean="0"/>
              <a:t>Fifth level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latin typeface="Arial" charset="0"/>
              </a:defRPr>
            </a:lvl1pPr>
          </a:lstStyle>
          <a:p>
            <a:endParaRPr lang="sr-Latn-CS" altLang="en-US"/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latin typeface="Arial" charset="0"/>
              </a:defRPr>
            </a:lvl1pPr>
          </a:lstStyle>
          <a:p>
            <a:fld id="{014E2D99-64A2-4D30-8CD5-43D9814498C6}" type="slidenum">
              <a:rPr lang="sr-Latn-CS" altLang="en-US"/>
              <a:pPr/>
              <a:t>‹#›</a:t>
            </a:fld>
            <a:endParaRPr lang="sr-Latn-CS" altLang="en-US"/>
          </a:p>
        </p:txBody>
      </p:sp>
      <p:sp>
        <p:nvSpPr>
          <p:cNvPr id="17448" name="Line 40"/>
          <p:cNvSpPr>
            <a:spLocks noChangeShapeType="1"/>
          </p:cNvSpPr>
          <p:nvPr userDrawn="1"/>
        </p:nvSpPr>
        <p:spPr bwMode="auto">
          <a:xfrm flipV="1">
            <a:off x="395288" y="1341438"/>
            <a:ext cx="8351837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7449" name="Line 41"/>
          <p:cNvSpPr>
            <a:spLocks noChangeShapeType="1"/>
          </p:cNvSpPr>
          <p:nvPr userDrawn="1"/>
        </p:nvSpPr>
        <p:spPr bwMode="auto">
          <a:xfrm>
            <a:off x="6084888" y="6597650"/>
            <a:ext cx="2736850" cy="0"/>
          </a:xfrm>
          <a:prstGeom prst="line">
            <a:avLst/>
          </a:prstGeom>
          <a:noFill/>
          <a:ln w="15875">
            <a:solidFill>
              <a:srgbClr val="0000FF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7450" name="Line 42"/>
          <p:cNvSpPr>
            <a:spLocks noChangeShapeType="1"/>
          </p:cNvSpPr>
          <p:nvPr userDrawn="1"/>
        </p:nvSpPr>
        <p:spPr bwMode="auto">
          <a:xfrm>
            <a:off x="8820150" y="5876925"/>
            <a:ext cx="0" cy="720725"/>
          </a:xfrm>
          <a:prstGeom prst="line">
            <a:avLst/>
          </a:prstGeom>
          <a:noFill/>
          <a:ln w="15875">
            <a:solidFill>
              <a:srgbClr val="0000FF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7451" name="Line 43"/>
          <p:cNvSpPr>
            <a:spLocks noChangeShapeType="1"/>
          </p:cNvSpPr>
          <p:nvPr userDrawn="1"/>
        </p:nvSpPr>
        <p:spPr bwMode="auto">
          <a:xfrm>
            <a:off x="4572000" y="260350"/>
            <a:ext cx="4176713" cy="0"/>
          </a:xfrm>
          <a:prstGeom prst="line">
            <a:avLst/>
          </a:prstGeom>
          <a:noFill/>
          <a:ln w="15875">
            <a:solidFill>
              <a:srgbClr val="0000FF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iming>
    <p:tnLst>
      <p:par>
        <p:cTn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sz="3300" b="1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300" b="1">
          <a:solidFill>
            <a:schemeClr val="tx1"/>
          </a:solidFill>
          <a:latin typeface="Candar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3300" b="1">
          <a:solidFill>
            <a:schemeClr val="tx1"/>
          </a:solidFill>
          <a:latin typeface="Candar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3300" b="1">
          <a:solidFill>
            <a:schemeClr val="tx1"/>
          </a:solidFill>
          <a:latin typeface="Candar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3300" b="1">
          <a:solidFill>
            <a:schemeClr val="tx1"/>
          </a:solidFill>
          <a:latin typeface="Candar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300" b="1">
          <a:solidFill>
            <a:schemeClr val="tx1"/>
          </a:solidFill>
          <a:latin typeface="Candar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300" b="1">
          <a:solidFill>
            <a:schemeClr val="tx1"/>
          </a:solidFill>
          <a:latin typeface="Candar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300" b="1">
          <a:solidFill>
            <a:schemeClr val="tx1"/>
          </a:solidFill>
          <a:latin typeface="Candar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300" b="1">
          <a:solidFill>
            <a:schemeClr val="tx1"/>
          </a:solidFill>
          <a:latin typeface="Candar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92150" indent="-347663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600">
          <a:solidFill>
            <a:schemeClr val="tx1"/>
          </a:solidFill>
          <a:latin typeface="+mn-lt"/>
        </a:defRPr>
      </a:lvl2pPr>
      <a:lvl3pPr marL="987425" indent="-293688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300">
          <a:solidFill>
            <a:schemeClr val="tx1"/>
          </a:solidFill>
          <a:latin typeface="+mn-lt"/>
        </a:defRPr>
      </a:lvl3pPr>
      <a:lvl4pPr marL="1281113" indent="-2921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000">
          <a:solidFill>
            <a:schemeClr val="tx1"/>
          </a:solidFill>
          <a:latin typeface="+mn-lt"/>
        </a:defRPr>
      </a:lvl4pPr>
      <a:lvl5pPr marL="1598613" indent="-315913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000">
          <a:solidFill>
            <a:schemeClr val="tx1"/>
          </a:solidFill>
          <a:latin typeface="+mn-lt"/>
        </a:defRPr>
      </a:lvl5pPr>
      <a:lvl6pPr marL="2055813" indent="-315913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000">
          <a:solidFill>
            <a:schemeClr val="tx1"/>
          </a:solidFill>
          <a:latin typeface="+mn-lt"/>
        </a:defRPr>
      </a:lvl6pPr>
      <a:lvl7pPr marL="2513013" indent="-315913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000">
          <a:solidFill>
            <a:schemeClr val="tx1"/>
          </a:solidFill>
          <a:latin typeface="+mn-lt"/>
        </a:defRPr>
      </a:lvl7pPr>
      <a:lvl8pPr marL="2970213" indent="-315913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000">
          <a:solidFill>
            <a:schemeClr val="tx1"/>
          </a:solidFill>
          <a:latin typeface="+mn-lt"/>
        </a:defRPr>
      </a:lvl8pPr>
      <a:lvl9pPr marL="3427413" indent="-315913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58788" y="1412875"/>
            <a:ext cx="8216900" cy="1368425"/>
          </a:xfrm>
        </p:spPr>
        <p:txBody>
          <a:bodyPr/>
          <a:lstStyle/>
          <a:p>
            <a:r>
              <a:rPr lang="sr-Cyrl-CS" sz="2400" dirty="0"/>
              <a:t>ИНТЕГРИСАНЕ</a:t>
            </a:r>
            <a:r>
              <a:rPr lang="sr-Latn-CS" sz="2400" dirty="0"/>
              <a:t> </a:t>
            </a:r>
            <a:r>
              <a:rPr lang="sr-Cyrl-CS" sz="2400" dirty="0"/>
              <a:t>АКАДЕМСКЕ СТУДИЈЕ ФАРМАЦИЈЕ</a:t>
            </a:r>
            <a:br>
              <a:rPr lang="sr-Cyrl-CS" sz="2400" dirty="0"/>
            </a:br>
            <a:r>
              <a:rPr lang="sr-Cyrl-CS" sz="2400" dirty="0" smtClean="0">
                <a:latin typeface="Candara" pitchFamily="34" charset="0"/>
              </a:rPr>
              <a:t>Издавање лекова у пракси</a:t>
            </a:r>
            <a:r>
              <a:rPr lang="sr-Cyrl-CS" sz="2500" dirty="0"/>
              <a:t/>
            </a:r>
            <a:br>
              <a:rPr lang="sr-Cyrl-CS" sz="2500" dirty="0"/>
            </a:br>
            <a:r>
              <a:rPr lang="sr-Cyrl-CS" sz="2000" dirty="0"/>
              <a:t/>
            </a:r>
            <a:br>
              <a:rPr lang="sr-Cyrl-CS" sz="2000" dirty="0"/>
            </a:br>
            <a:r>
              <a:rPr lang="sr-Cyrl-CS" sz="2600" dirty="0" smtClean="0">
                <a:solidFill>
                  <a:srgbClr val="CC0000"/>
                </a:solidFill>
              </a:rPr>
              <a:t>Предавање </a:t>
            </a:r>
            <a:r>
              <a:rPr lang="sr-Latn-RS" sz="2600" dirty="0" smtClean="0">
                <a:solidFill>
                  <a:srgbClr val="CC0000"/>
                </a:solidFill>
              </a:rPr>
              <a:t>1</a:t>
            </a:r>
            <a:endParaRPr lang="sr-Latn-CS" sz="2600" dirty="0">
              <a:solidFill>
                <a:srgbClr val="CC0000"/>
              </a:solidFill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7544" y="3409950"/>
            <a:ext cx="8280920" cy="2683346"/>
          </a:xfrm>
        </p:spPr>
        <p:txBody>
          <a:bodyPr/>
          <a:lstStyle/>
          <a:p>
            <a:r>
              <a:rPr lang="sr-Cyrl-CS" sz="3800" b="1" dirty="0" smtClean="0"/>
              <a:t>Фазе у издавању леков</a:t>
            </a:r>
            <a:r>
              <a:rPr lang="sr-Latn-CS" sz="3800" b="1" dirty="0" smtClean="0"/>
              <a:t>a</a:t>
            </a:r>
            <a:endParaRPr lang="sr-Cyrl-CS" sz="3800" b="1" dirty="0">
              <a:solidFill>
                <a:srgbClr val="C00000"/>
              </a:solidFill>
            </a:endParaRPr>
          </a:p>
          <a:p>
            <a:endParaRPr lang="sr-Cyrl-RS" sz="2800" b="1" dirty="0" smtClean="0">
              <a:solidFill>
                <a:srgbClr val="C00000"/>
              </a:solidFill>
            </a:endParaRPr>
          </a:p>
          <a:p>
            <a:endParaRPr lang="sr-Latn-RS" sz="2800" b="1" dirty="0" smtClean="0">
              <a:solidFill>
                <a:srgbClr val="C00000"/>
              </a:solidFill>
            </a:endParaRPr>
          </a:p>
          <a:p>
            <a:endParaRPr lang="sr-Latn-CS" sz="30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8218488" cy="1235060"/>
          </a:xfrm>
        </p:spPr>
        <p:txBody>
          <a:bodyPr/>
          <a:lstStyle/>
          <a:p>
            <a:pPr algn="ctr"/>
            <a:r>
              <a:rPr lang="sr-Cyrl-RS" sz="3000" dirty="0" smtClean="0"/>
              <a:t>Поједини аналитички аспекти у домену </a:t>
            </a:r>
            <a:br>
              <a:rPr lang="sr-Cyrl-RS" sz="3000" dirty="0" smtClean="0"/>
            </a:br>
            <a:r>
              <a:rPr lang="sr-Cyrl-RS" sz="3000" dirty="0" smtClean="0"/>
              <a:t>издавања лекова 1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58" y="1643050"/>
            <a:ext cx="8429684" cy="4411662"/>
          </a:xfrm>
        </p:spPr>
        <p:txBody>
          <a:bodyPr/>
          <a:lstStyle/>
          <a:p>
            <a:pPr marL="360363" lvl="2" indent="-360363">
              <a:spcBef>
                <a:spcPts val="600"/>
              </a:spcBef>
            </a:pPr>
            <a:r>
              <a:rPr lang="sr-Cyrl-RS" sz="2200" dirty="0" smtClean="0"/>
              <a:t>Контрола техничке валидности и исправности рецепта</a:t>
            </a:r>
            <a:endParaRPr lang="sr-Latn-CS" sz="2200" dirty="0" smtClean="0"/>
          </a:p>
          <a:p>
            <a:pPr marL="360363" lvl="2" indent="-360363">
              <a:spcBef>
                <a:spcPts val="600"/>
              </a:spcBef>
            </a:pPr>
            <a:r>
              <a:rPr lang="sr-Cyrl-RS" sz="2200" dirty="0" smtClean="0"/>
              <a:t>Провера п</a:t>
            </a:r>
            <a:r>
              <a:rPr lang="sr-Latn-CS" sz="2200" dirty="0" smtClean="0"/>
              <a:t>ода</a:t>
            </a:r>
            <a:r>
              <a:rPr lang="sr-Cyrl-RS" sz="2200" dirty="0" smtClean="0"/>
              <a:t>така </a:t>
            </a:r>
            <a:r>
              <a:rPr lang="sr-Latn-CS" sz="2200" dirty="0" smtClean="0"/>
              <a:t>о пацијент</a:t>
            </a:r>
            <a:r>
              <a:rPr lang="sr-Cyrl-RS" sz="2200" dirty="0" smtClean="0"/>
              <a:t>у</a:t>
            </a:r>
          </a:p>
          <a:p>
            <a:pPr marL="360363" lvl="2" indent="-360363">
              <a:spcBef>
                <a:spcPts val="600"/>
              </a:spcBef>
            </a:pPr>
            <a:r>
              <a:rPr lang="sr-Latn-CS" sz="2200" dirty="0" smtClean="0"/>
              <a:t>Провер</a:t>
            </a:r>
            <a:r>
              <a:rPr lang="sr-Cyrl-RS" sz="2200" dirty="0" smtClean="0"/>
              <a:t>а п</a:t>
            </a:r>
            <a:r>
              <a:rPr lang="sr-Latn-CS" sz="2200" dirty="0" smtClean="0"/>
              <a:t>ода</a:t>
            </a:r>
            <a:r>
              <a:rPr lang="sr-Cyrl-RS" sz="2200" dirty="0" smtClean="0"/>
              <a:t>така</a:t>
            </a:r>
            <a:r>
              <a:rPr lang="sr-Latn-CS" sz="2200" dirty="0" smtClean="0"/>
              <a:t> о </a:t>
            </a:r>
            <a:r>
              <a:rPr lang="ru-RU" sz="2200" dirty="0" smtClean="0"/>
              <a:t>лекару</a:t>
            </a:r>
          </a:p>
          <a:p>
            <a:pPr marL="360363" lvl="2" indent="-360363">
              <a:spcBef>
                <a:spcPts val="600"/>
              </a:spcBef>
            </a:pPr>
            <a:r>
              <a:rPr lang="sr-Cyrl-RS" sz="2200" dirty="0" smtClean="0"/>
              <a:t>У</a:t>
            </a:r>
            <a:r>
              <a:rPr lang="sr-Latn-CS" sz="2200" dirty="0" smtClean="0"/>
              <a:t>тврђивање законске ваљаности рецепта</a:t>
            </a:r>
            <a:endParaRPr lang="ru-RU" sz="2200" dirty="0" smtClean="0"/>
          </a:p>
          <a:p>
            <a:pPr marL="360363" lvl="2" indent="-360363">
              <a:spcBef>
                <a:spcPts val="600"/>
              </a:spcBef>
            </a:pPr>
            <a:r>
              <a:rPr lang="ru-RU" sz="2200" dirty="0" smtClean="0"/>
              <a:t>Стручни фармаколошко-</a:t>
            </a:r>
            <a:r>
              <a:rPr lang="sr-Latn-CS" sz="2200" dirty="0" smtClean="0"/>
              <a:t>фармацеутск</a:t>
            </a:r>
            <a:r>
              <a:rPr lang="sr-Cyrl-RS" sz="2200" dirty="0" smtClean="0"/>
              <a:t>и приступ: доза, </a:t>
            </a:r>
            <a:r>
              <a:rPr lang="sr-Latn-CS" sz="2200" dirty="0" smtClean="0"/>
              <a:t>облик и начин примене лека</a:t>
            </a:r>
            <a:r>
              <a:rPr lang="sr-Cyrl-RS" sz="2200" dirty="0" smtClean="0"/>
              <a:t>; </a:t>
            </a:r>
            <a:r>
              <a:rPr lang="sr-Cyrl-CS" sz="2200" dirty="0" smtClean="0"/>
              <a:t>корелација шифре дијагнозе и индикованог медикамента.</a:t>
            </a:r>
          </a:p>
          <a:p>
            <a:pPr marL="719138" lvl="2" indent="-358775">
              <a:spcBef>
                <a:spcPts val="600"/>
              </a:spcBef>
            </a:pPr>
            <a:r>
              <a:rPr lang="sr-Cyrl-RS" sz="2200" dirty="0" smtClean="0"/>
              <a:t>П</a:t>
            </a:r>
            <a:r>
              <a:rPr lang="sr-Latn-CS" sz="2200" dirty="0" smtClean="0"/>
              <a:t>рилагођен</a:t>
            </a:r>
            <a:r>
              <a:rPr lang="sr-Cyrl-RS" sz="2200" dirty="0" smtClean="0"/>
              <a:t>ост терапије</a:t>
            </a:r>
            <a:r>
              <a:rPr lang="sr-Latn-CS" sz="2200" dirty="0" smtClean="0"/>
              <a:t> индивидуалним потребама пацијента</a:t>
            </a:r>
            <a:r>
              <a:rPr lang="sr-Cyrl-RS" sz="2200" dirty="0" smtClean="0"/>
              <a:t>; усаглашеност са конкомитантном терапијом, коморбидитетима; ризици за развој м</a:t>
            </a:r>
            <a:r>
              <a:rPr lang="sr-Latn-CS" sz="2200" dirty="0" smtClean="0"/>
              <a:t>огућ</a:t>
            </a:r>
            <a:r>
              <a:rPr lang="sr-Cyrl-RS" sz="2200" dirty="0" smtClean="0"/>
              <a:t>их </a:t>
            </a:r>
            <a:r>
              <a:rPr lang="sr-Latn-CS" sz="2200" dirty="0" smtClean="0"/>
              <a:t>нежељен</a:t>
            </a:r>
            <a:r>
              <a:rPr lang="sr-Cyrl-RS" sz="2200" dirty="0" smtClean="0"/>
              <a:t>их </a:t>
            </a:r>
            <a:r>
              <a:rPr lang="sr-Latn-CS" sz="2200" dirty="0" smtClean="0"/>
              <a:t>реакциј</a:t>
            </a:r>
            <a:r>
              <a:rPr lang="sr-Cyrl-RS" sz="2200" dirty="0" smtClean="0"/>
              <a:t>а</a:t>
            </a:r>
            <a:r>
              <a:rPr lang="sr-Latn-CS" sz="2200" dirty="0" smtClean="0"/>
              <a:t> на лек</a:t>
            </a:r>
            <a:r>
              <a:rPr lang="sr-Cyrl-RS" sz="2200" dirty="0" smtClean="0"/>
              <a:t>, присуство фактора који могу да утичу на адхеренцу...</a:t>
            </a:r>
          </a:p>
          <a:p>
            <a:pPr marL="269875" lvl="2" indent="-269875">
              <a:spcBef>
                <a:spcPts val="600"/>
              </a:spcBef>
            </a:pPr>
            <a:endParaRPr lang="en-US" sz="2000" dirty="0" smtClean="0"/>
          </a:p>
          <a:p>
            <a:endParaRPr 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8218488" cy="1235060"/>
          </a:xfrm>
        </p:spPr>
        <p:txBody>
          <a:bodyPr/>
          <a:lstStyle/>
          <a:p>
            <a:pPr algn="ctr"/>
            <a:r>
              <a:rPr lang="sr-Cyrl-RS" sz="3000" dirty="0" smtClean="0"/>
              <a:t>Поједини аналитички аспекти у домену </a:t>
            </a:r>
            <a:br>
              <a:rPr lang="sr-Cyrl-RS" sz="3000" dirty="0" smtClean="0"/>
            </a:br>
            <a:r>
              <a:rPr lang="sr-Cyrl-RS" sz="3000" dirty="0" smtClean="0"/>
              <a:t>издавања лекова 2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60363" lvl="2" indent="-360363">
              <a:spcBef>
                <a:spcPts val="600"/>
              </a:spcBef>
            </a:pPr>
            <a:r>
              <a:rPr lang="sr-Cyrl-RS" sz="2200" dirty="0" smtClean="0"/>
              <a:t>Провера присуства особености удружених са прописивањем лек</a:t>
            </a:r>
            <a:r>
              <a:rPr lang="sr-Latn-RS" sz="2200" dirty="0" smtClean="0"/>
              <a:t>a</a:t>
            </a:r>
            <a:r>
              <a:rPr lang="sr-Cyrl-RS" sz="2200" dirty="0" smtClean="0"/>
              <a:t> на посебн</a:t>
            </a:r>
            <a:r>
              <a:rPr lang="sr-Latn-RS" sz="2200" dirty="0" smtClean="0"/>
              <a:t>o</a:t>
            </a:r>
            <a:r>
              <a:rPr lang="sr-Cyrl-RS" sz="2200" dirty="0" smtClean="0"/>
              <a:t>м рецепту односно реализација меродаваних активности у домену његовог издавања.</a:t>
            </a:r>
          </a:p>
          <a:p>
            <a:pPr marL="360363" lvl="2" indent="-360363">
              <a:spcBef>
                <a:spcPts val="600"/>
              </a:spcBef>
            </a:pPr>
            <a:r>
              <a:rPr lang="sr-Cyrl-RS" sz="2200" dirty="0" smtClean="0"/>
              <a:t>Н</a:t>
            </a:r>
            <a:r>
              <a:rPr lang="sr-Latn-CS" sz="2200" dirty="0" smtClean="0"/>
              <a:t>аплат</a:t>
            </a:r>
            <a:r>
              <a:rPr lang="sr-Cyrl-RS" sz="2200" dirty="0" smtClean="0"/>
              <a:t>а</a:t>
            </a:r>
            <a:r>
              <a:rPr lang="sr-Latn-CS" sz="2200" dirty="0" smtClean="0"/>
              <a:t> накнаде</a:t>
            </a:r>
            <a:r>
              <a:rPr lang="sr-Cyrl-RS" sz="2200" dirty="0" smtClean="0"/>
              <a:t> за лекове на рецепт/</a:t>
            </a:r>
            <a:r>
              <a:rPr lang="sr-Latn-CS" sz="2200" dirty="0" smtClean="0"/>
              <a:t>ослобађањ</a:t>
            </a:r>
            <a:r>
              <a:rPr lang="sr-Cyrl-RS" sz="2200" dirty="0" smtClean="0"/>
              <a:t>е</a:t>
            </a:r>
            <a:r>
              <a:rPr lang="sr-Latn-CS" sz="2200" dirty="0" smtClean="0"/>
              <a:t> болесника од плаћања</a:t>
            </a:r>
            <a:r>
              <a:rPr lang="sr-Cyrl-RS" sz="2200" dirty="0" smtClean="0"/>
              <a:t>.</a:t>
            </a:r>
          </a:p>
          <a:p>
            <a:pPr marL="360363" lvl="2" indent="-360363">
              <a:spcBef>
                <a:spcPts val="600"/>
              </a:spcBef>
            </a:pPr>
            <a:r>
              <a:rPr lang="sr-Cyrl-CS" sz="2200" dirty="0" smtClean="0"/>
              <a:t>Посебан опрез: провера могућности злоупотребе рецепта.</a:t>
            </a:r>
            <a:endParaRPr lang="sr-Latn-CS" sz="2200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2852"/>
            <a:ext cx="8218488" cy="1163622"/>
          </a:xfrm>
        </p:spPr>
        <p:txBody>
          <a:bodyPr/>
          <a:lstStyle/>
          <a:p>
            <a:pPr algn="ctr"/>
            <a:r>
              <a:rPr lang="sr-Latn-CS" sz="3000" dirty="0" smtClean="0"/>
              <a:t>Интервен</a:t>
            </a:r>
            <a:r>
              <a:rPr lang="sr-Cyrl-RS" sz="3000" dirty="0" smtClean="0"/>
              <a:t>ција фармацеута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14488"/>
            <a:ext cx="8229600" cy="4786346"/>
          </a:xfrm>
        </p:spPr>
        <p:txBody>
          <a:bodyPr/>
          <a:lstStyle/>
          <a:p>
            <a:r>
              <a:rPr lang="ru-RU" sz="2400" dirty="0" smtClean="0"/>
              <a:t>Уколико рецепт није прописан у складу са одредбама Правилника* или постоје одређене недоумице, фармацеут о томе обавештава лекара који је индиковао лек ради усаглашавања рецепта са Правилником односно проналажења најбољег решења.</a:t>
            </a:r>
          </a:p>
          <a:p>
            <a:pPr marL="0" indent="0" algn="ctr">
              <a:buNone/>
            </a:pPr>
            <a:endParaRPr lang="sr-Cyrl-RS" sz="3200" dirty="0" smtClean="0"/>
          </a:p>
          <a:p>
            <a:pPr marL="0" indent="0" algn="ctr">
              <a:buNone/>
            </a:pPr>
            <a:endParaRPr lang="sr-Cyrl-RS" sz="5400" dirty="0" smtClean="0"/>
          </a:p>
          <a:p>
            <a:pPr marL="0" indent="0" algn="ctr">
              <a:buNone/>
            </a:pPr>
            <a:endParaRPr lang="sr-Cyrl-RS" sz="2000" dirty="0" smtClean="0"/>
          </a:p>
          <a:p>
            <a:pPr marL="0" indent="0" algn="ctr">
              <a:buNone/>
            </a:pPr>
            <a:endParaRPr lang="sr-Cyrl-RS" sz="2000" dirty="0" smtClean="0"/>
          </a:p>
          <a:p>
            <a:pPr marL="0" indent="0" algn="ctr">
              <a:buNone/>
            </a:pPr>
            <a:r>
              <a:rPr lang="sr-Cyrl-RS" sz="1800" dirty="0" smtClean="0"/>
              <a:t>*Правилник</a:t>
            </a:r>
            <a:r>
              <a:rPr lang="en-US" sz="1800" dirty="0" smtClean="0"/>
              <a:t> </a:t>
            </a:r>
            <a:r>
              <a:rPr lang="sr-Cyrl-RS" sz="1800" dirty="0" smtClean="0"/>
              <a:t>о</a:t>
            </a:r>
            <a:r>
              <a:rPr lang="en-US" sz="1800" dirty="0" smtClean="0"/>
              <a:t> </a:t>
            </a:r>
            <a:r>
              <a:rPr lang="sr-Cyrl-RS" sz="1800" dirty="0" smtClean="0"/>
              <a:t>обрасцу</a:t>
            </a:r>
            <a:r>
              <a:rPr lang="en-US" sz="1800" dirty="0" smtClean="0"/>
              <a:t> </a:t>
            </a:r>
            <a:r>
              <a:rPr lang="sr-Cyrl-RS" sz="1800" dirty="0" smtClean="0"/>
              <a:t>и</a:t>
            </a:r>
            <a:r>
              <a:rPr lang="en-US" sz="1800" dirty="0" smtClean="0"/>
              <a:t> </a:t>
            </a:r>
            <a:r>
              <a:rPr lang="sr-Cyrl-RS" sz="1800" dirty="0" smtClean="0"/>
              <a:t>садржини</a:t>
            </a:r>
            <a:r>
              <a:rPr lang="en-US" sz="1800" dirty="0" smtClean="0"/>
              <a:t> </a:t>
            </a:r>
            <a:r>
              <a:rPr lang="sr-Cyrl-RS" sz="1800" dirty="0" smtClean="0"/>
              <a:t>лекарског</a:t>
            </a:r>
            <a:r>
              <a:rPr lang="en-US" sz="1800" dirty="0" smtClean="0"/>
              <a:t> </a:t>
            </a:r>
            <a:r>
              <a:rPr lang="sr-Cyrl-RS" sz="1800" dirty="0" smtClean="0"/>
              <a:t>рецепта</a:t>
            </a:r>
            <a:r>
              <a:rPr lang="en-US" sz="1800" dirty="0" smtClean="0"/>
              <a:t>, </a:t>
            </a:r>
            <a:r>
              <a:rPr lang="sr-Cyrl-RS" sz="1800" dirty="0" smtClean="0"/>
              <a:t>начину</a:t>
            </a:r>
            <a:r>
              <a:rPr lang="en-US" sz="1800" dirty="0" smtClean="0"/>
              <a:t> </a:t>
            </a:r>
            <a:r>
              <a:rPr lang="sr-Cyrl-RS" sz="1800" dirty="0" smtClean="0"/>
              <a:t>издавања</a:t>
            </a:r>
            <a:r>
              <a:rPr lang="en-US" sz="1800" dirty="0" smtClean="0"/>
              <a:t> </a:t>
            </a:r>
            <a:r>
              <a:rPr lang="sr-Cyrl-RS" sz="1800" dirty="0" smtClean="0"/>
              <a:t>и</a:t>
            </a:r>
            <a:r>
              <a:rPr lang="en-US" sz="1800" dirty="0" smtClean="0"/>
              <a:t> </a:t>
            </a:r>
            <a:r>
              <a:rPr lang="sr-Cyrl-RS" sz="1800" dirty="0" smtClean="0"/>
              <a:t>прописивања лекова  </a:t>
            </a:r>
            <a:r>
              <a:rPr lang="en-US" sz="1800" dirty="0" smtClean="0"/>
              <a:t>("</a:t>
            </a:r>
            <a:r>
              <a:rPr lang="sr-Cyrl-RS" sz="1800" dirty="0" smtClean="0"/>
              <a:t>Сл</a:t>
            </a:r>
            <a:r>
              <a:rPr lang="en-US" sz="1800" dirty="0" smtClean="0"/>
              <a:t>. </a:t>
            </a:r>
            <a:r>
              <a:rPr lang="sr-Cyrl-RS" sz="1800" dirty="0" smtClean="0"/>
              <a:t>гласник</a:t>
            </a:r>
            <a:r>
              <a:rPr lang="en-US" sz="1800" dirty="0" smtClean="0"/>
              <a:t> </a:t>
            </a:r>
            <a:r>
              <a:rPr lang="sr-Cyrl-RS" sz="1800" dirty="0" smtClean="0"/>
              <a:t>РС</a:t>
            </a:r>
            <a:r>
              <a:rPr lang="en-US" sz="1800" dirty="0" smtClean="0"/>
              <a:t>", </a:t>
            </a:r>
            <a:r>
              <a:rPr lang="sr-Cyrl-RS" sz="1800" dirty="0" smtClean="0"/>
              <a:t>бр</a:t>
            </a:r>
            <a:r>
              <a:rPr lang="en-US" sz="1800" dirty="0" smtClean="0"/>
              <a:t>. 74/2018 </a:t>
            </a:r>
            <a:r>
              <a:rPr lang="sr-Cyrl-RS" sz="1800" dirty="0" smtClean="0"/>
              <a:t>и</a:t>
            </a:r>
            <a:r>
              <a:rPr lang="en-US" sz="1800" dirty="0" smtClean="0"/>
              <a:t> 87/2018)</a:t>
            </a:r>
            <a:endParaRPr lang="sr-Cyrl-RS" sz="1800" dirty="0" smtClean="0"/>
          </a:p>
          <a:p>
            <a:endParaRPr lang="sr-Cyrl-CS" sz="2800" dirty="0" smtClean="0"/>
          </a:p>
          <a:p>
            <a:endParaRPr lang="ru-RU" sz="2500" dirty="0" smtClean="0"/>
          </a:p>
          <a:p>
            <a:endParaRPr lang="ru-RU" sz="2400" dirty="0" smtClean="0"/>
          </a:p>
          <a:p>
            <a:endParaRPr lang="ru-RU" sz="2400" dirty="0" smtClean="0"/>
          </a:p>
          <a:p>
            <a:endParaRPr lang="ru-RU" sz="2400" dirty="0" smtClean="0"/>
          </a:p>
          <a:p>
            <a:endParaRPr lang="ru-RU" sz="2400" dirty="0" smtClean="0"/>
          </a:p>
          <a:p>
            <a:pPr marL="0" indent="0" algn="ctr">
              <a:buNone/>
            </a:pPr>
            <a:r>
              <a:rPr lang="sr-Cyrl-RS" sz="2400" dirty="0" smtClean="0"/>
              <a:t>*</a:t>
            </a:r>
            <a:r>
              <a:rPr lang="sr-Cyrl-RS" sz="1800" dirty="0" smtClean="0"/>
              <a:t>Правилник</a:t>
            </a:r>
            <a:r>
              <a:rPr lang="en-US" sz="1800" dirty="0" smtClean="0"/>
              <a:t> </a:t>
            </a:r>
            <a:r>
              <a:rPr lang="sr-Cyrl-RS" sz="1800" dirty="0" smtClean="0"/>
              <a:t>о</a:t>
            </a:r>
            <a:r>
              <a:rPr lang="en-US" sz="1800" dirty="0" smtClean="0"/>
              <a:t> </a:t>
            </a:r>
            <a:r>
              <a:rPr lang="sr-Cyrl-RS" sz="1800" dirty="0" smtClean="0"/>
              <a:t>обрасцу</a:t>
            </a:r>
            <a:r>
              <a:rPr lang="en-US" sz="1800" dirty="0" smtClean="0"/>
              <a:t> </a:t>
            </a:r>
            <a:r>
              <a:rPr lang="sr-Cyrl-RS" sz="1800" dirty="0" smtClean="0"/>
              <a:t>и</a:t>
            </a:r>
            <a:r>
              <a:rPr lang="en-US" sz="1800" dirty="0" smtClean="0"/>
              <a:t> </a:t>
            </a:r>
            <a:r>
              <a:rPr lang="sr-Cyrl-RS" sz="1800" dirty="0" smtClean="0"/>
              <a:t>садржини</a:t>
            </a:r>
            <a:r>
              <a:rPr lang="en-US" sz="1800" dirty="0" smtClean="0"/>
              <a:t> </a:t>
            </a:r>
            <a:r>
              <a:rPr lang="sr-Cyrl-RS" sz="1800" dirty="0" smtClean="0"/>
              <a:t>лекарског</a:t>
            </a:r>
            <a:r>
              <a:rPr lang="en-US" sz="1800" dirty="0" smtClean="0"/>
              <a:t> </a:t>
            </a:r>
            <a:r>
              <a:rPr lang="sr-Cyrl-RS" sz="1800" dirty="0" smtClean="0"/>
              <a:t>рецепта</a:t>
            </a:r>
            <a:r>
              <a:rPr lang="en-US" sz="1800" dirty="0" smtClean="0"/>
              <a:t>, </a:t>
            </a:r>
            <a:r>
              <a:rPr lang="sr-Cyrl-RS" sz="1800" dirty="0" smtClean="0"/>
              <a:t>начину</a:t>
            </a:r>
            <a:r>
              <a:rPr lang="en-US" sz="1800" dirty="0" smtClean="0"/>
              <a:t> </a:t>
            </a:r>
            <a:r>
              <a:rPr lang="sr-Cyrl-RS" sz="1800" dirty="0" smtClean="0"/>
              <a:t>издавања</a:t>
            </a:r>
            <a:r>
              <a:rPr lang="en-US" sz="1800" dirty="0" smtClean="0"/>
              <a:t> </a:t>
            </a:r>
            <a:r>
              <a:rPr lang="sr-Cyrl-RS" sz="1800" dirty="0" smtClean="0"/>
              <a:t>и</a:t>
            </a:r>
            <a:r>
              <a:rPr lang="en-US" sz="1800" dirty="0" smtClean="0"/>
              <a:t> </a:t>
            </a:r>
            <a:r>
              <a:rPr lang="sr-Cyrl-RS" sz="1800" dirty="0" smtClean="0"/>
              <a:t>прописивања лекова </a:t>
            </a:r>
            <a:r>
              <a:rPr lang="en-US" sz="1800" dirty="0" smtClean="0"/>
              <a:t>("</a:t>
            </a:r>
            <a:r>
              <a:rPr lang="sr-Cyrl-RS" sz="1800" dirty="0" smtClean="0"/>
              <a:t>Сл</a:t>
            </a:r>
            <a:r>
              <a:rPr lang="en-US" sz="1800" dirty="0" smtClean="0"/>
              <a:t>. </a:t>
            </a:r>
            <a:r>
              <a:rPr lang="sr-Cyrl-RS" sz="1800" dirty="0" smtClean="0"/>
              <a:t>гласник</a:t>
            </a:r>
            <a:r>
              <a:rPr lang="en-US" sz="1800" dirty="0" smtClean="0"/>
              <a:t> </a:t>
            </a:r>
            <a:r>
              <a:rPr lang="sr-Cyrl-RS" sz="1800" dirty="0" smtClean="0"/>
              <a:t>РС</a:t>
            </a:r>
            <a:r>
              <a:rPr lang="en-US" sz="1800" dirty="0" smtClean="0"/>
              <a:t>", </a:t>
            </a:r>
            <a:r>
              <a:rPr lang="sr-Cyrl-RS" sz="1800" dirty="0" smtClean="0"/>
              <a:t>бр</a:t>
            </a:r>
            <a:r>
              <a:rPr lang="en-US" sz="1800" dirty="0" smtClean="0"/>
              <a:t>. 74/2018 </a:t>
            </a:r>
            <a:r>
              <a:rPr lang="sr-Cyrl-RS" sz="1800" dirty="0" smtClean="0"/>
              <a:t>и</a:t>
            </a:r>
            <a:r>
              <a:rPr lang="en-US" sz="1800" dirty="0" smtClean="0"/>
              <a:t> 87/2018)</a:t>
            </a:r>
            <a:endParaRPr lang="sr-Cyrl-RS" sz="1800" dirty="0" smtClean="0"/>
          </a:p>
          <a:p>
            <a:endParaRPr lang="ru-RU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8218488" cy="1235060"/>
          </a:xfrm>
        </p:spPr>
        <p:txBody>
          <a:bodyPr/>
          <a:lstStyle/>
          <a:p>
            <a:pPr algn="ctr"/>
            <a:r>
              <a:rPr lang="ru-RU" sz="2600" dirty="0" smtClean="0"/>
              <a:t>Уколико не постоји могућност усаглашавања рецепта са релевантним одредбама Правилника...</a:t>
            </a:r>
            <a:endParaRPr lang="en-US" sz="2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58" y="1517668"/>
            <a:ext cx="8429684" cy="4697414"/>
          </a:xfrm>
        </p:spPr>
        <p:txBody>
          <a:bodyPr/>
          <a:lstStyle/>
          <a:p>
            <a:pPr>
              <a:spcBef>
                <a:spcPts val="540"/>
              </a:spcBef>
            </a:pPr>
            <a:r>
              <a:rPr lang="ru-RU" sz="2000" dirty="0" smtClean="0"/>
              <a:t>Неадекватно прописан рецепт: фармацеут враћа рецепт лекару уз потребно објашњење у писменој форми</a:t>
            </a:r>
          </a:p>
          <a:p>
            <a:pPr>
              <a:spcBef>
                <a:spcPts val="540"/>
              </a:spcBef>
            </a:pPr>
            <a:r>
              <a:rPr lang="ru-RU" sz="2000" dirty="0" smtClean="0"/>
              <a:t>Прекорачена највиша дозвољена доза лека, без прописаних ознака обележених од стране лекара: лек се издаје у количини која одговара препорученој терапијској дози за одређену индикацију </a:t>
            </a:r>
            <a:r>
              <a:rPr lang="ru-RU" sz="1800" i="1" smtClean="0"/>
              <a:t>(исправка </a:t>
            </a:r>
            <a:r>
              <a:rPr lang="ru-RU" sz="1800" i="1" dirty="0" smtClean="0"/>
              <a:t>се означава на рецепту и о томе се обавештава лекар који је прописао лек)</a:t>
            </a:r>
          </a:p>
          <a:p>
            <a:pPr>
              <a:spcBef>
                <a:spcPts val="540"/>
              </a:spcBef>
            </a:pPr>
            <a:r>
              <a:rPr lang="ru-RU" sz="2000" dirty="0" smtClean="0"/>
              <a:t>Погрешно наведен фармацеутски облик лека: фармацеут издаје лек у другом, најприкладнијем фармацеутском облику у складу са прописаним начином употребе лека</a:t>
            </a:r>
          </a:p>
          <a:p>
            <a:pPr>
              <a:spcBef>
                <a:spcPts val="540"/>
              </a:spcBef>
            </a:pPr>
            <a:r>
              <a:rPr lang="ru-RU" sz="2000" dirty="0" smtClean="0"/>
              <a:t>Погрешно наведена јачина лека: лек се издаје у најмањој јачини</a:t>
            </a:r>
          </a:p>
          <a:p>
            <a:pPr>
              <a:spcBef>
                <a:spcPts val="540"/>
              </a:spcBef>
            </a:pPr>
            <a:r>
              <a:rPr lang="ru-RU" sz="2000" dirty="0" smtClean="0"/>
              <a:t>Погрешно наведена величина паковања: издаје се најмање паковање лека.</a:t>
            </a:r>
          </a:p>
          <a:p>
            <a:endParaRPr lang="ru-RU" sz="2000" dirty="0" smtClean="0"/>
          </a:p>
          <a:p>
            <a:pPr marL="0" indent="0" algn="ctr">
              <a:buNone/>
            </a:pPr>
            <a:r>
              <a:rPr lang="ru-RU" sz="2000" b="1" dirty="0" smtClean="0"/>
              <a:t>Исправка на рецепту означава се и потврђује идентификацијом фармацеута.</a:t>
            </a:r>
            <a:endParaRPr lang="en-US" sz="2000" b="1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600" dirty="0" smtClean="0"/>
              <a:t>Професионалност и стручност у сваком домену рада фармацеута к</a:t>
            </a:r>
            <a:r>
              <a:rPr lang="sr-Latn-CS" sz="2600" dirty="0" smtClean="0"/>
              <a:t>ао одговорн</a:t>
            </a:r>
            <a:r>
              <a:rPr lang="sr-Cyrl-RS" sz="2600" dirty="0" smtClean="0"/>
              <a:t>ог</a:t>
            </a:r>
            <a:r>
              <a:rPr lang="sr-Latn-CS" sz="2600" dirty="0" smtClean="0"/>
              <a:t> стручњак</a:t>
            </a:r>
            <a:r>
              <a:rPr lang="sr-Cyrl-RS" sz="2600" dirty="0" smtClean="0"/>
              <a:t>а</a:t>
            </a:r>
            <a:r>
              <a:rPr lang="sr-Latn-CS" sz="2600" dirty="0" smtClean="0"/>
              <a:t> </a:t>
            </a:r>
            <a:r>
              <a:rPr lang="sr-Cyrl-RS" sz="2600" dirty="0" smtClean="0"/>
              <a:t>за </a:t>
            </a:r>
            <a:r>
              <a:rPr lang="sr-Latn-CS" sz="2600" dirty="0" smtClean="0"/>
              <a:t>издавањ</a:t>
            </a:r>
            <a:r>
              <a:rPr lang="sr-Cyrl-RS" sz="2600" dirty="0" smtClean="0"/>
              <a:t>е</a:t>
            </a:r>
            <a:r>
              <a:rPr lang="sr-Latn-CS" sz="2600" dirty="0" smtClean="0"/>
              <a:t> лек</a:t>
            </a:r>
            <a:r>
              <a:rPr lang="sr-Cyrl-RS" sz="2600" dirty="0" smtClean="0"/>
              <a:t>ова</a:t>
            </a:r>
            <a:r>
              <a:rPr lang="sr-Latn-CS" sz="2600" dirty="0" smtClean="0"/>
              <a:t> </a:t>
            </a:r>
            <a:r>
              <a:rPr lang="sr-Cyrl-RS" sz="2600" dirty="0" smtClean="0"/>
              <a:t>могу се сматрати кључним елементима на пољу реализације рационалне и безбедне фармакотерапије.</a:t>
            </a:r>
          </a:p>
          <a:p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122238"/>
            <a:ext cx="8218488" cy="1235060"/>
          </a:xfrm>
        </p:spPr>
        <p:txBody>
          <a:bodyPr/>
          <a:lstStyle/>
          <a:p>
            <a:pPr algn="ctr"/>
            <a:r>
              <a:rPr lang="sr-Cyrl-RS" dirty="0" smtClean="0"/>
              <a:t>Имати на уму....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8218488" cy="1218530"/>
          </a:xfrm>
        </p:spPr>
        <p:txBody>
          <a:bodyPr/>
          <a:lstStyle/>
          <a:p>
            <a:pPr algn="ctr"/>
            <a:r>
              <a:rPr lang="sr-Cyrl-RS" sz="3200" dirty="0" smtClean="0"/>
              <a:t>Фармацеутска</a:t>
            </a:r>
            <a:r>
              <a:rPr lang="sr-Latn-CS" sz="3200" dirty="0" smtClean="0"/>
              <a:t> </a:t>
            </a:r>
            <a:r>
              <a:rPr lang="sr-Cyrl-RS" sz="3200" dirty="0" smtClean="0"/>
              <a:t>здравствена</a:t>
            </a:r>
            <a:r>
              <a:rPr lang="sr-Latn-CS" sz="3200" dirty="0" smtClean="0"/>
              <a:t> </a:t>
            </a:r>
            <a:r>
              <a:rPr lang="sr-Cyrl-RS" sz="3200" dirty="0" smtClean="0"/>
              <a:t>заштита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643050"/>
            <a:ext cx="8352928" cy="4411662"/>
          </a:xfrm>
        </p:spPr>
        <p:txBody>
          <a:bodyPr/>
          <a:lstStyle/>
          <a:p>
            <a:r>
              <a:rPr lang="sr-Cyrl-RS" sz="2200" dirty="0" smtClean="0"/>
              <a:t>Примена</a:t>
            </a:r>
            <a:r>
              <a:rPr lang="sr-Latn-CS" sz="2200" dirty="0" smtClean="0"/>
              <a:t> </a:t>
            </a:r>
            <a:r>
              <a:rPr lang="sr-Cyrl-RS" sz="2200" dirty="0" smtClean="0"/>
              <a:t>адекватних</a:t>
            </a:r>
            <a:r>
              <a:rPr lang="sr-Latn-CS" sz="2200" dirty="0" smtClean="0"/>
              <a:t> </a:t>
            </a:r>
            <a:r>
              <a:rPr lang="sr-Cyrl-RS" sz="2200" dirty="0" smtClean="0"/>
              <a:t>мера</a:t>
            </a:r>
            <a:r>
              <a:rPr lang="sr-Latn-CS" sz="2200" dirty="0" smtClean="0"/>
              <a:t> </a:t>
            </a:r>
            <a:r>
              <a:rPr lang="sr-Cyrl-RS" sz="2200" dirty="0" smtClean="0"/>
              <a:t>из</a:t>
            </a:r>
            <a:r>
              <a:rPr lang="sr-Latn-CS" sz="2200" dirty="0" smtClean="0"/>
              <a:t> </a:t>
            </a:r>
            <a:r>
              <a:rPr lang="sr-Cyrl-RS" sz="2200" dirty="0" smtClean="0"/>
              <a:t>области</a:t>
            </a:r>
            <a:r>
              <a:rPr lang="sr-Latn-CS" sz="2200" dirty="0" smtClean="0"/>
              <a:t> </a:t>
            </a:r>
            <a:r>
              <a:rPr lang="sr-Cyrl-RS" sz="2200" dirty="0" smtClean="0"/>
              <a:t>терапије</a:t>
            </a:r>
            <a:r>
              <a:rPr lang="sr-Latn-CS" sz="2200" dirty="0" smtClean="0"/>
              <a:t> </a:t>
            </a:r>
            <a:r>
              <a:rPr lang="sr-Cyrl-RS" sz="2200" dirty="0" smtClean="0"/>
              <a:t>лековима</a:t>
            </a:r>
            <a:r>
              <a:rPr lang="sr-Latn-CS" sz="2200" dirty="0" smtClean="0"/>
              <a:t> </a:t>
            </a:r>
            <a:r>
              <a:rPr lang="sr-Cyrl-RS" sz="2200" dirty="0" smtClean="0"/>
              <a:t>у</a:t>
            </a:r>
            <a:r>
              <a:rPr lang="sr-Latn-CS" sz="2200" dirty="0" smtClean="0"/>
              <a:t> </a:t>
            </a:r>
            <a:r>
              <a:rPr lang="sr-Cyrl-RS" sz="2200" dirty="0" smtClean="0"/>
              <a:t>циљу</a:t>
            </a:r>
            <a:r>
              <a:rPr lang="sr-Latn-CS" sz="2200" dirty="0" smtClean="0"/>
              <a:t> </a:t>
            </a:r>
            <a:r>
              <a:rPr lang="sr-Cyrl-RS" sz="2200" dirty="0" smtClean="0"/>
              <a:t>постизања</a:t>
            </a:r>
            <a:r>
              <a:rPr lang="sr-Latn-CS" sz="2200" dirty="0" smtClean="0"/>
              <a:t> </a:t>
            </a:r>
            <a:r>
              <a:rPr lang="sr-Cyrl-RS" sz="2200" dirty="0" smtClean="0"/>
              <a:t>одређених</a:t>
            </a:r>
            <a:r>
              <a:rPr lang="sr-Latn-CS" sz="2200" dirty="0" smtClean="0"/>
              <a:t> </a:t>
            </a:r>
            <a:r>
              <a:rPr lang="sr-Cyrl-RS" sz="2200" dirty="0" smtClean="0"/>
              <a:t>резултата</a:t>
            </a:r>
            <a:r>
              <a:rPr lang="sr-Latn-CS" sz="2200" dirty="0" smtClean="0"/>
              <a:t> </a:t>
            </a:r>
            <a:r>
              <a:rPr lang="sr-Cyrl-RS" sz="2200" dirty="0" smtClean="0"/>
              <a:t>који</a:t>
            </a:r>
            <a:r>
              <a:rPr lang="sr-Latn-CS" sz="2200" dirty="0" smtClean="0"/>
              <a:t> </a:t>
            </a:r>
            <a:r>
              <a:rPr lang="sr-Cyrl-RS" sz="2200" dirty="0" smtClean="0"/>
              <a:t>ће</a:t>
            </a:r>
            <a:r>
              <a:rPr lang="sr-Latn-CS" sz="2200" dirty="0" smtClean="0"/>
              <a:t> </a:t>
            </a:r>
            <a:r>
              <a:rPr lang="sr-Cyrl-RS" sz="2200" dirty="0" smtClean="0"/>
              <a:t>утицати</a:t>
            </a:r>
            <a:r>
              <a:rPr lang="sr-Latn-CS" sz="2200" dirty="0" smtClean="0"/>
              <a:t> </a:t>
            </a:r>
            <a:r>
              <a:rPr lang="sr-Cyrl-RS" sz="2200" dirty="0" smtClean="0"/>
              <a:t>на</a:t>
            </a:r>
            <a:r>
              <a:rPr lang="sr-Latn-CS" sz="2200" dirty="0" smtClean="0"/>
              <a:t> </a:t>
            </a:r>
            <a:r>
              <a:rPr lang="sr-Cyrl-RS" sz="2200" dirty="0" smtClean="0"/>
              <a:t>побољшање</a:t>
            </a:r>
            <a:r>
              <a:rPr lang="sr-Latn-CS" sz="2200" dirty="0" smtClean="0"/>
              <a:t> </a:t>
            </a:r>
            <a:r>
              <a:rPr lang="sr-Cyrl-RS" sz="2200" dirty="0" smtClean="0"/>
              <a:t>квалитета</a:t>
            </a:r>
            <a:r>
              <a:rPr lang="sr-Latn-CS" sz="2200" dirty="0" smtClean="0"/>
              <a:t> </a:t>
            </a:r>
            <a:r>
              <a:rPr lang="sr-Cyrl-RS" sz="2200" dirty="0" smtClean="0"/>
              <a:t>живота</a:t>
            </a:r>
            <a:r>
              <a:rPr lang="sr-Latn-CS" sz="2200" dirty="0" smtClean="0"/>
              <a:t> </a:t>
            </a:r>
            <a:r>
              <a:rPr lang="sr-Cyrl-RS" sz="2200" dirty="0" smtClean="0"/>
              <a:t>пацијента.</a:t>
            </a:r>
            <a:endParaRPr lang="sr-Latn-RS" sz="2200" dirty="0" smtClean="0"/>
          </a:p>
          <a:p>
            <a:r>
              <a:rPr lang="sr-Cyrl-RS" sz="2200" dirty="0" smtClean="0"/>
              <a:t>Адекватна и свеобухватна реализација базира се на</a:t>
            </a:r>
            <a:r>
              <a:rPr lang="sr-Latn-CS" sz="2200" dirty="0" smtClean="0"/>
              <a:t>:</a:t>
            </a:r>
          </a:p>
          <a:p>
            <a:pPr marL="625475" lvl="1" indent="-280988">
              <a:buSzPct val="100000"/>
              <a:buFont typeface="Arial" pitchFamily="34" charset="0"/>
              <a:buChar char="•"/>
            </a:pPr>
            <a:r>
              <a:rPr lang="sr-Cyrl-RS" sz="2000" dirty="0" err="1" smtClean="0"/>
              <a:t>О</a:t>
            </a:r>
            <a:r>
              <a:rPr lang="en-US" sz="2000" dirty="0" err="1" smtClean="0"/>
              <a:t>длично</a:t>
            </a:r>
            <a:r>
              <a:rPr lang="sr-Cyrl-RS" sz="2000" dirty="0" smtClean="0"/>
              <a:t>м</a:t>
            </a:r>
            <a:r>
              <a:rPr lang="sr-Latn-CS" sz="2000" dirty="0" smtClean="0"/>
              <a:t> </a:t>
            </a:r>
            <a:r>
              <a:rPr lang="en-US" sz="2000" dirty="0" err="1" smtClean="0"/>
              <a:t>знањ</a:t>
            </a:r>
            <a:r>
              <a:rPr lang="sr-Cyrl-RS" sz="2000" dirty="0" smtClean="0"/>
              <a:t>у</a:t>
            </a:r>
            <a:r>
              <a:rPr lang="sr-Latn-CS" sz="2000" dirty="0" smtClean="0"/>
              <a:t> </a:t>
            </a:r>
            <a:r>
              <a:rPr lang="en-US" sz="2000" dirty="0" smtClean="0"/>
              <a:t>о</a:t>
            </a:r>
            <a:r>
              <a:rPr lang="sr-Latn-CS" sz="2000" dirty="0" smtClean="0"/>
              <a:t> </a:t>
            </a:r>
            <a:r>
              <a:rPr lang="en-US" sz="2000" dirty="0" err="1" smtClean="0"/>
              <a:t>терапији</a:t>
            </a:r>
            <a:r>
              <a:rPr lang="sr-Latn-CS" sz="2000" dirty="0" smtClean="0"/>
              <a:t> </a:t>
            </a:r>
            <a:r>
              <a:rPr lang="en-US" sz="2000" dirty="0" err="1" smtClean="0"/>
              <a:t>болести</a:t>
            </a:r>
            <a:r>
              <a:rPr lang="sr-Latn-CS" sz="2000" dirty="0" smtClean="0"/>
              <a:t> </a:t>
            </a:r>
          </a:p>
          <a:p>
            <a:pPr marL="625475" lvl="1" indent="-280988">
              <a:buSzPct val="100000"/>
              <a:buFont typeface="Arial" pitchFamily="34" charset="0"/>
              <a:buChar char="•"/>
            </a:pPr>
            <a:r>
              <a:rPr lang="sr-Cyrl-RS" sz="2000" dirty="0" err="1" smtClean="0"/>
              <a:t>П</a:t>
            </a:r>
            <a:r>
              <a:rPr lang="en-US" sz="2000" dirty="0" err="1" smtClean="0"/>
              <a:t>отпуно</a:t>
            </a:r>
            <a:r>
              <a:rPr lang="sr-Cyrl-RS" sz="2000" dirty="0" smtClean="0"/>
              <a:t>м</a:t>
            </a:r>
            <a:r>
              <a:rPr lang="sr-Latn-CS" sz="2000" dirty="0" smtClean="0"/>
              <a:t> </a:t>
            </a:r>
            <a:r>
              <a:rPr lang="en-US" sz="2000" dirty="0" err="1" smtClean="0"/>
              <a:t>познавањ</a:t>
            </a:r>
            <a:r>
              <a:rPr lang="sr-Cyrl-RS" sz="2000" dirty="0" smtClean="0"/>
              <a:t>у</a:t>
            </a:r>
            <a:r>
              <a:rPr lang="sr-Latn-CS" sz="2000" dirty="0" smtClean="0"/>
              <a:t> </a:t>
            </a:r>
            <a:r>
              <a:rPr lang="en-US" sz="2000" dirty="0" err="1" smtClean="0"/>
              <a:t>лекова</a:t>
            </a:r>
            <a:r>
              <a:rPr lang="sr-Latn-CS" sz="2000" dirty="0" smtClean="0"/>
              <a:t> </a:t>
            </a:r>
            <a:r>
              <a:rPr lang="en-US" sz="2000" dirty="0" smtClean="0"/>
              <a:t>и</a:t>
            </a:r>
            <a:r>
              <a:rPr lang="sr-Latn-CS" sz="2000" dirty="0" smtClean="0"/>
              <a:t> </a:t>
            </a:r>
            <a:r>
              <a:rPr lang="en-US" sz="2000" dirty="0" err="1" smtClean="0"/>
              <a:t>њихових</a:t>
            </a:r>
            <a:r>
              <a:rPr lang="sr-Latn-CS" sz="2000" dirty="0" smtClean="0"/>
              <a:t> </a:t>
            </a:r>
            <a:r>
              <a:rPr lang="en-US" sz="2000" dirty="0" err="1" smtClean="0"/>
              <a:t>својстава</a:t>
            </a:r>
            <a:endParaRPr lang="sr-Latn-CS" sz="2000" dirty="0" smtClean="0"/>
          </a:p>
          <a:p>
            <a:pPr marL="625475" lvl="1" indent="-280988">
              <a:buSzPct val="100000"/>
              <a:buFont typeface="Arial" pitchFamily="34" charset="0"/>
              <a:buChar char="•"/>
            </a:pPr>
            <a:r>
              <a:rPr lang="sr-Cyrl-RS" sz="2000" dirty="0" smtClean="0"/>
              <a:t>К</a:t>
            </a:r>
            <a:r>
              <a:rPr lang="en-US" sz="2000" dirty="0" err="1" smtClean="0"/>
              <a:t>онтрол</a:t>
            </a:r>
            <a:r>
              <a:rPr lang="sr-Cyrl-RS" sz="2000" dirty="0" smtClean="0"/>
              <a:t>и</a:t>
            </a:r>
            <a:r>
              <a:rPr lang="sr-Latn-CS" sz="2000" dirty="0" smtClean="0"/>
              <a:t> </a:t>
            </a:r>
            <a:r>
              <a:rPr lang="en-US" sz="2000" dirty="0" err="1" smtClean="0"/>
              <a:t>лекова</a:t>
            </a:r>
            <a:r>
              <a:rPr lang="sr-Cyrl-RS" sz="2000" dirty="0" smtClean="0"/>
              <a:t>, као и супервизији издавања медикамената</a:t>
            </a:r>
            <a:endParaRPr lang="sr-Latn-CS" sz="2000" dirty="0" smtClean="0"/>
          </a:p>
          <a:p>
            <a:pPr marL="625475" lvl="1" indent="-280988">
              <a:buSzPct val="100000"/>
              <a:buFont typeface="Arial" pitchFamily="34" charset="0"/>
              <a:buChar char="•"/>
            </a:pPr>
            <a:r>
              <a:rPr lang="sr-Cyrl-RS" sz="2000" dirty="0" err="1" smtClean="0"/>
              <a:t>П</a:t>
            </a:r>
            <a:r>
              <a:rPr lang="en-US" sz="2000" dirty="0" err="1" smtClean="0"/>
              <a:t>ознавањ</a:t>
            </a:r>
            <a:r>
              <a:rPr lang="sr-Cyrl-RS" sz="2000" dirty="0" smtClean="0"/>
              <a:t>у</a:t>
            </a:r>
            <a:r>
              <a:rPr lang="sr-Latn-CS" sz="2000" dirty="0" smtClean="0"/>
              <a:t> </a:t>
            </a:r>
            <a:r>
              <a:rPr lang="en-US" sz="2000" dirty="0" err="1" smtClean="0"/>
              <a:t>узрока</a:t>
            </a:r>
            <a:r>
              <a:rPr lang="sr-Latn-CS" sz="2000" dirty="0" smtClean="0"/>
              <a:t> </a:t>
            </a:r>
            <a:r>
              <a:rPr lang="en-US" sz="2000" dirty="0" smtClean="0"/>
              <a:t>и</a:t>
            </a:r>
            <a:r>
              <a:rPr lang="sr-Latn-CS" sz="2000" dirty="0" smtClean="0"/>
              <a:t> </a:t>
            </a:r>
            <a:r>
              <a:rPr lang="en-US" sz="2000" dirty="0" err="1" smtClean="0"/>
              <a:t>исхода</a:t>
            </a:r>
            <a:r>
              <a:rPr lang="sr-Latn-CS" sz="2000" dirty="0" smtClean="0"/>
              <a:t>, </a:t>
            </a:r>
            <a:r>
              <a:rPr lang="en-US" sz="2000" dirty="0" err="1" smtClean="0"/>
              <a:t>уз</a:t>
            </a:r>
            <a:r>
              <a:rPr lang="sr-Latn-CS" sz="2000" dirty="0" smtClean="0"/>
              <a:t> </a:t>
            </a:r>
            <a:r>
              <a:rPr lang="en-US" sz="2000" dirty="0" err="1" smtClean="0"/>
              <a:t>разумевање</a:t>
            </a:r>
            <a:r>
              <a:rPr lang="sr-Cyrl-RS" sz="2000" dirty="0" smtClean="0"/>
              <a:t> </a:t>
            </a:r>
            <a:r>
              <a:rPr lang="en-US" sz="2000" dirty="0" err="1" smtClean="0"/>
              <a:t>тока</a:t>
            </a:r>
            <a:r>
              <a:rPr lang="sr-Latn-CS" sz="2000" dirty="0" smtClean="0"/>
              <a:t> </a:t>
            </a:r>
            <a:r>
              <a:rPr lang="en-US" sz="2000" dirty="0" err="1" smtClean="0"/>
              <a:t>болести</a:t>
            </a:r>
            <a:endParaRPr lang="sr-Latn-CS" sz="2000" dirty="0" smtClean="0"/>
          </a:p>
          <a:p>
            <a:pPr marL="625475" lvl="1" indent="-280988">
              <a:buSzPct val="100000"/>
              <a:buFont typeface="Arial" pitchFamily="34" charset="0"/>
              <a:buChar char="•"/>
            </a:pPr>
            <a:r>
              <a:rPr lang="sr-Cyrl-RS" sz="2000" dirty="0" err="1" smtClean="0"/>
              <a:t>Д</a:t>
            </a:r>
            <a:r>
              <a:rPr lang="en-US" sz="2000" dirty="0" err="1" smtClean="0"/>
              <a:t>обро</a:t>
            </a:r>
            <a:r>
              <a:rPr lang="sr-Latn-CS" sz="2000" dirty="0" smtClean="0"/>
              <a:t> </a:t>
            </a:r>
            <a:r>
              <a:rPr lang="en-US" sz="2000" dirty="0" err="1" smtClean="0"/>
              <a:t>развијен</a:t>
            </a:r>
            <a:r>
              <a:rPr lang="sr-Cyrl-RS" sz="2000" dirty="0" smtClean="0"/>
              <a:t>ој</a:t>
            </a:r>
            <a:r>
              <a:rPr lang="sr-Latn-CS" sz="2000" dirty="0" smtClean="0"/>
              <a:t> </a:t>
            </a:r>
            <a:r>
              <a:rPr lang="en-US" sz="2000" dirty="0" err="1" smtClean="0"/>
              <a:t>вештин</a:t>
            </a:r>
            <a:r>
              <a:rPr lang="sr-Cyrl-RS" sz="2000" dirty="0" smtClean="0"/>
              <a:t>и</a:t>
            </a:r>
            <a:r>
              <a:rPr lang="sr-Latn-CS" sz="2000" dirty="0" smtClean="0"/>
              <a:t> </a:t>
            </a:r>
            <a:r>
              <a:rPr lang="en-US" sz="2000" dirty="0" err="1" smtClean="0"/>
              <a:t>комуникације</a:t>
            </a:r>
            <a:r>
              <a:rPr lang="sr-Latn-CS" sz="2000" dirty="0" smtClean="0"/>
              <a:t> </a:t>
            </a:r>
            <a:r>
              <a:rPr lang="en-US" sz="2000" dirty="0" err="1" smtClean="0"/>
              <a:t>са</a:t>
            </a:r>
            <a:r>
              <a:rPr lang="sr-Latn-CS" sz="2000" dirty="0" smtClean="0"/>
              <a:t> </a:t>
            </a:r>
            <a:r>
              <a:rPr lang="en-US" sz="2000" dirty="0" err="1" smtClean="0"/>
              <a:t>пацијентом</a:t>
            </a:r>
            <a:endParaRPr lang="sr-Latn-CS" sz="2000" dirty="0" smtClean="0"/>
          </a:p>
          <a:p>
            <a:pPr marL="625475" lvl="1" indent="-280988">
              <a:buSzPct val="100000"/>
              <a:buFont typeface="Arial" pitchFamily="34" charset="0"/>
              <a:buChar char="•"/>
            </a:pPr>
            <a:r>
              <a:rPr lang="sr-Cyrl-RS" sz="2000" dirty="0" err="1" smtClean="0"/>
              <a:t>С</a:t>
            </a:r>
            <a:r>
              <a:rPr lang="en-US" sz="2000" dirty="0" err="1" smtClean="0"/>
              <a:t>пособност</a:t>
            </a:r>
            <a:r>
              <a:rPr lang="sr-Cyrl-RS" sz="2000" dirty="0" smtClean="0"/>
              <a:t>и</a:t>
            </a:r>
            <a:r>
              <a:rPr lang="sr-Latn-CS" sz="2000" dirty="0" smtClean="0"/>
              <a:t> </a:t>
            </a:r>
            <a:r>
              <a:rPr lang="en-US" sz="2000" dirty="0" err="1" smtClean="0"/>
              <a:t>за</a:t>
            </a:r>
            <a:r>
              <a:rPr lang="sr-Latn-CS" sz="2000" dirty="0" smtClean="0"/>
              <a:t> </a:t>
            </a:r>
            <a:r>
              <a:rPr lang="en-US" sz="2000" dirty="0" err="1" smtClean="0"/>
              <a:t>процену</a:t>
            </a:r>
            <a:r>
              <a:rPr lang="sr-Latn-CS" sz="2000" dirty="0" smtClean="0"/>
              <a:t> </a:t>
            </a:r>
            <a:r>
              <a:rPr lang="en-US" sz="2000" dirty="0" smtClean="0"/>
              <a:t>и</a:t>
            </a:r>
            <a:r>
              <a:rPr lang="sr-Latn-CS" sz="2000" dirty="0" smtClean="0"/>
              <a:t> </a:t>
            </a:r>
            <a:r>
              <a:rPr lang="en-US" sz="2000" dirty="0" err="1" smtClean="0"/>
              <a:t>тумачење</a:t>
            </a:r>
            <a:r>
              <a:rPr lang="sr-Latn-CS" sz="2000" dirty="0" smtClean="0"/>
              <a:t> </a:t>
            </a:r>
            <a:r>
              <a:rPr lang="en-US" sz="2000" dirty="0" err="1" smtClean="0"/>
              <a:t>физичког</a:t>
            </a:r>
            <a:r>
              <a:rPr lang="sr-Latn-CS" sz="2000" dirty="0" smtClean="0"/>
              <a:t> </a:t>
            </a:r>
            <a:r>
              <a:rPr lang="en-US" sz="2000" dirty="0" err="1" smtClean="0"/>
              <a:t>стања</a:t>
            </a:r>
            <a:r>
              <a:rPr lang="sr-Latn-CS" sz="2000" dirty="0" smtClean="0"/>
              <a:t> </a:t>
            </a:r>
            <a:r>
              <a:rPr lang="en-US" sz="2000" dirty="0" err="1" smtClean="0"/>
              <a:t>пацијента</a:t>
            </a:r>
            <a:r>
              <a:rPr lang="en-US" sz="2000" dirty="0" smtClean="0"/>
              <a:t> </a:t>
            </a:r>
          </a:p>
          <a:p>
            <a:endParaRPr lang="sr-Latn-C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8218488" cy="1218530"/>
          </a:xfrm>
        </p:spPr>
        <p:txBody>
          <a:bodyPr/>
          <a:lstStyle/>
          <a:p>
            <a:pPr algn="ctr"/>
            <a:r>
              <a:rPr lang="sr-Cyrl-RS" sz="3000" dirty="0" smtClean="0"/>
              <a:t>Дефинисање карактеристичних појмова 1*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571612"/>
            <a:ext cx="8248430" cy="4824536"/>
          </a:xfrm>
        </p:spPr>
        <p:txBody>
          <a:bodyPr/>
          <a:lstStyle/>
          <a:p>
            <a:pPr marL="355600" indent="-355600">
              <a:spcBef>
                <a:spcPts val="600"/>
              </a:spcBef>
            </a:pPr>
            <a:r>
              <a:rPr lang="sr-Cyrl-RS" sz="2200" b="1" dirty="0" smtClean="0"/>
              <a:t>Лекарски</a:t>
            </a:r>
            <a:r>
              <a:rPr lang="en-US" sz="2200" b="1" dirty="0" smtClean="0"/>
              <a:t> </a:t>
            </a:r>
            <a:r>
              <a:rPr lang="sr-Cyrl-RS" sz="2200" b="1" dirty="0" smtClean="0"/>
              <a:t>рецепт</a:t>
            </a:r>
            <a:r>
              <a:rPr lang="en-US" sz="2200" b="1" dirty="0" smtClean="0"/>
              <a:t> </a:t>
            </a:r>
            <a:r>
              <a:rPr lang="sr-Cyrl-RS" sz="2200" dirty="0" smtClean="0"/>
              <a:t>- образац</a:t>
            </a:r>
            <a:r>
              <a:rPr lang="en-US" sz="2200" dirty="0" smtClean="0"/>
              <a:t> (</a:t>
            </a:r>
            <a:r>
              <a:rPr lang="sr-Cyrl-RS" sz="2200" dirty="0" smtClean="0"/>
              <a:t>у</a:t>
            </a:r>
            <a:r>
              <a:rPr lang="en-US" sz="2200" dirty="0" smtClean="0"/>
              <a:t> </a:t>
            </a:r>
            <a:r>
              <a:rPr lang="sr-Cyrl-RS" sz="2200" dirty="0" smtClean="0"/>
              <a:t>електронском</a:t>
            </a:r>
            <a:r>
              <a:rPr lang="en-US" sz="2200" dirty="0" smtClean="0"/>
              <a:t>, </a:t>
            </a:r>
            <a:r>
              <a:rPr lang="sr-Cyrl-RS" sz="2200" dirty="0" smtClean="0"/>
              <a:t>односно</a:t>
            </a:r>
            <a:r>
              <a:rPr lang="en-US" sz="2200" dirty="0" smtClean="0"/>
              <a:t> </a:t>
            </a:r>
            <a:r>
              <a:rPr lang="sr-Cyrl-RS" sz="2200" dirty="0" smtClean="0"/>
              <a:t>папирном</a:t>
            </a:r>
            <a:r>
              <a:rPr lang="en-US" sz="2200" dirty="0" smtClean="0"/>
              <a:t> </a:t>
            </a:r>
            <a:r>
              <a:rPr lang="sr-Cyrl-RS" sz="2200" dirty="0" smtClean="0"/>
              <a:t>облику</a:t>
            </a:r>
            <a:r>
              <a:rPr lang="en-US" sz="2200" dirty="0" smtClean="0"/>
              <a:t>) </a:t>
            </a:r>
            <a:r>
              <a:rPr lang="sr-Cyrl-RS" sz="2200" dirty="0" smtClean="0"/>
              <a:t>на</a:t>
            </a:r>
            <a:r>
              <a:rPr lang="en-US" sz="2200" dirty="0" smtClean="0"/>
              <a:t> </a:t>
            </a:r>
            <a:r>
              <a:rPr lang="sr-Cyrl-RS" sz="2200" dirty="0" smtClean="0"/>
              <a:t>коме</a:t>
            </a:r>
            <a:r>
              <a:rPr lang="en-US" sz="2200" dirty="0" smtClean="0"/>
              <a:t> </a:t>
            </a:r>
            <a:r>
              <a:rPr lang="sr-Cyrl-RS" sz="2200" dirty="0" smtClean="0"/>
              <a:t>доктор</a:t>
            </a:r>
            <a:r>
              <a:rPr lang="en-US" sz="2200" dirty="0" smtClean="0"/>
              <a:t> </a:t>
            </a:r>
            <a:r>
              <a:rPr lang="sr-Cyrl-RS" sz="2200" dirty="0" smtClean="0"/>
              <a:t>медицине/стоматологије</a:t>
            </a:r>
            <a:r>
              <a:rPr lang="en-US" sz="2200" dirty="0" smtClean="0"/>
              <a:t> </a:t>
            </a:r>
            <a:r>
              <a:rPr lang="sr-Cyrl-RS" sz="2200" dirty="0" smtClean="0"/>
              <a:t>прописује</a:t>
            </a:r>
            <a:r>
              <a:rPr lang="en-US" sz="2200" dirty="0" smtClean="0"/>
              <a:t> </a:t>
            </a:r>
            <a:r>
              <a:rPr lang="sr-Cyrl-RS" sz="2200" dirty="0" smtClean="0"/>
              <a:t>лек</a:t>
            </a:r>
            <a:r>
              <a:rPr lang="en-US" sz="2200" dirty="0" smtClean="0"/>
              <a:t> </a:t>
            </a:r>
            <a:r>
              <a:rPr lang="sr-Cyrl-RS" sz="2200" dirty="0" smtClean="0"/>
              <a:t>за</a:t>
            </a:r>
            <a:r>
              <a:rPr lang="en-US" sz="2200" dirty="0" smtClean="0"/>
              <a:t> </a:t>
            </a:r>
            <a:r>
              <a:rPr lang="sr-Cyrl-RS" sz="2200" dirty="0" smtClean="0"/>
              <a:t>појединачног</a:t>
            </a:r>
            <a:r>
              <a:rPr lang="en-US" sz="2200" dirty="0" smtClean="0"/>
              <a:t> </a:t>
            </a:r>
            <a:r>
              <a:rPr lang="sr-Cyrl-RS" sz="2200" dirty="0" smtClean="0"/>
              <a:t>пацијента</a:t>
            </a:r>
            <a:r>
              <a:rPr lang="en-US" sz="2200" dirty="0" smtClean="0"/>
              <a:t>, </a:t>
            </a:r>
            <a:r>
              <a:rPr lang="sr-Cyrl-RS" sz="2200" dirty="0" smtClean="0"/>
              <a:t>а</a:t>
            </a:r>
            <a:r>
              <a:rPr lang="en-US" sz="2200" dirty="0" smtClean="0"/>
              <a:t> </a:t>
            </a:r>
            <a:r>
              <a:rPr lang="sr-Cyrl-RS" sz="2200" dirty="0" smtClean="0"/>
              <a:t>који</a:t>
            </a:r>
            <a:r>
              <a:rPr lang="en-US" sz="2200" dirty="0" smtClean="0"/>
              <a:t> </a:t>
            </a:r>
            <a:r>
              <a:rPr lang="sr-Cyrl-RS" sz="2200" dirty="0" smtClean="0"/>
              <a:t>у</a:t>
            </a:r>
            <a:r>
              <a:rPr lang="en-US" sz="2200" dirty="0" smtClean="0"/>
              <a:t> </a:t>
            </a:r>
            <a:r>
              <a:rPr lang="sr-Cyrl-RS" sz="2200" dirty="0" smtClean="0"/>
              <a:t>апотеци</a:t>
            </a:r>
            <a:r>
              <a:rPr lang="en-US" sz="2200" dirty="0" smtClean="0"/>
              <a:t> </a:t>
            </a:r>
            <a:r>
              <a:rPr lang="sr-Cyrl-RS" sz="2200" dirty="0" smtClean="0"/>
              <a:t>издаје</a:t>
            </a:r>
            <a:r>
              <a:rPr lang="en-US" sz="2200" dirty="0" smtClean="0"/>
              <a:t> </a:t>
            </a:r>
            <a:r>
              <a:rPr lang="sr-Cyrl-RS" sz="2200" dirty="0" smtClean="0"/>
              <a:t>дипломирани</a:t>
            </a:r>
            <a:r>
              <a:rPr lang="en-US" sz="2200" dirty="0" smtClean="0"/>
              <a:t> </a:t>
            </a:r>
            <a:r>
              <a:rPr lang="sr-Cyrl-RS" sz="2200" dirty="0" smtClean="0"/>
              <a:t>фармацеут</a:t>
            </a:r>
            <a:r>
              <a:rPr lang="en-US" sz="2200" dirty="0" smtClean="0"/>
              <a:t>, </a:t>
            </a:r>
            <a:r>
              <a:rPr lang="sr-Cyrl-RS" sz="2200" dirty="0" smtClean="0"/>
              <a:t>односно</a:t>
            </a:r>
            <a:r>
              <a:rPr lang="en-US" sz="2200" dirty="0" smtClean="0"/>
              <a:t> </a:t>
            </a:r>
            <a:r>
              <a:rPr lang="sr-Cyrl-RS" sz="2200" dirty="0" smtClean="0"/>
              <a:t>магистар</a:t>
            </a:r>
            <a:r>
              <a:rPr lang="en-US" sz="2200" dirty="0" smtClean="0"/>
              <a:t> </a:t>
            </a:r>
            <a:r>
              <a:rPr lang="sr-Cyrl-RS" sz="2200" dirty="0" smtClean="0"/>
              <a:t>фармације.</a:t>
            </a:r>
          </a:p>
          <a:p>
            <a:pPr marL="355600" indent="-355600">
              <a:spcBef>
                <a:spcPts val="600"/>
              </a:spcBef>
            </a:pPr>
            <a:endParaRPr lang="sr-Cyrl-RS" sz="200" dirty="0" smtClean="0"/>
          </a:p>
          <a:p>
            <a:pPr marL="355600" indent="-355600">
              <a:spcBef>
                <a:spcPts val="600"/>
              </a:spcBef>
            </a:pPr>
            <a:r>
              <a:rPr lang="sr-Cyrl-RS" sz="2200" b="1" dirty="0" smtClean="0"/>
              <a:t>Једнократно/вишекратно</a:t>
            </a:r>
            <a:r>
              <a:rPr lang="sr-Cyrl-RS" sz="2200" dirty="0" smtClean="0"/>
              <a:t> </a:t>
            </a:r>
            <a:r>
              <a:rPr lang="sr-Cyrl-RS" sz="2200" b="1" dirty="0" smtClean="0"/>
              <a:t>издавање</a:t>
            </a:r>
            <a:r>
              <a:rPr lang="en-US" sz="2200" b="1" dirty="0" smtClean="0"/>
              <a:t> </a:t>
            </a:r>
            <a:r>
              <a:rPr lang="sr-Cyrl-RS" sz="2200" b="1" dirty="0" smtClean="0"/>
              <a:t>лека </a:t>
            </a:r>
            <a:r>
              <a:rPr lang="sr-Cyrl-RS" sz="2200" dirty="0" smtClean="0"/>
              <a:t>-</a:t>
            </a:r>
            <a:r>
              <a:rPr lang="en-US" sz="2200" b="1" dirty="0" smtClean="0"/>
              <a:t> </a:t>
            </a:r>
            <a:r>
              <a:rPr lang="sr-Cyrl-RS" sz="2200" dirty="0" smtClean="0"/>
              <a:t>начин</a:t>
            </a:r>
            <a:r>
              <a:rPr lang="en-US" sz="2200" dirty="0" smtClean="0"/>
              <a:t> </a:t>
            </a:r>
            <a:r>
              <a:rPr lang="sr-Cyrl-RS" sz="2200" dirty="0" smtClean="0"/>
              <a:t>издавања</a:t>
            </a:r>
            <a:r>
              <a:rPr lang="en-US" sz="2200" dirty="0" smtClean="0"/>
              <a:t> </a:t>
            </a:r>
            <a:r>
              <a:rPr lang="sr-Cyrl-RS" sz="2200" dirty="0" smtClean="0"/>
              <a:t>лека</a:t>
            </a:r>
            <a:r>
              <a:rPr lang="en-US" sz="2200" dirty="0" smtClean="0"/>
              <a:t> </a:t>
            </a:r>
            <a:r>
              <a:rPr lang="sr-Cyrl-RS" sz="2200" dirty="0" smtClean="0"/>
              <a:t>којим</a:t>
            </a:r>
            <a:r>
              <a:rPr lang="en-US" sz="2200" dirty="0" smtClean="0"/>
              <a:t> </a:t>
            </a:r>
            <a:r>
              <a:rPr lang="sr-Cyrl-RS" sz="2200" dirty="0" smtClean="0"/>
              <a:t>лекар</a:t>
            </a:r>
            <a:r>
              <a:rPr lang="en-US" sz="2200" dirty="0" smtClean="0"/>
              <a:t> </a:t>
            </a:r>
            <a:r>
              <a:rPr lang="sr-Cyrl-RS" sz="2200" dirty="0" smtClean="0"/>
              <a:t>на</a:t>
            </a:r>
            <a:r>
              <a:rPr lang="en-US" sz="2200" dirty="0" smtClean="0"/>
              <a:t> </a:t>
            </a:r>
            <a:r>
              <a:rPr lang="sr-Cyrl-RS" sz="2200" dirty="0" smtClean="0"/>
              <a:t>рецепту</a:t>
            </a:r>
            <a:r>
              <a:rPr lang="en-US" sz="2200" dirty="0" smtClean="0"/>
              <a:t> </a:t>
            </a:r>
            <a:r>
              <a:rPr lang="sr-Cyrl-RS" sz="2200" dirty="0" smtClean="0"/>
              <a:t>прописује</a:t>
            </a:r>
            <a:r>
              <a:rPr lang="en-US" sz="2200" dirty="0" smtClean="0"/>
              <a:t> </a:t>
            </a:r>
            <a:r>
              <a:rPr lang="sr-Cyrl-RS" sz="2200" dirty="0" smtClean="0"/>
              <a:t>лек</a:t>
            </a:r>
            <a:r>
              <a:rPr lang="en-US" sz="2200" dirty="0" smtClean="0"/>
              <a:t> </a:t>
            </a:r>
            <a:r>
              <a:rPr lang="sr-Cyrl-RS" sz="2200" dirty="0" smtClean="0"/>
              <a:t>за</a:t>
            </a:r>
            <a:r>
              <a:rPr lang="en-US" sz="2200" dirty="0" smtClean="0"/>
              <a:t> </a:t>
            </a:r>
            <a:r>
              <a:rPr lang="sr-Cyrl-RS" sz="2200" dirty="0" smtClean="0"/>
              <a:t>који</a:t>
            </a:r>
            <a:r>
              <a:rPr lang="en-US" sz="2200" dirty="0" smtClean="0"/>
              <a:t> </a:t>
            </a:r>
            <a:r>
              <a:rPr lang="sr-Cyrl-RS" sz="2200" dirty="0" smtClean="0"/>
              <a:t>је</a:t>
            </a:r>
            <a:r>
              <a:rPr lang="en-US" sz="2200" dirty="0" smtClean="0"/>
              <a:t> </a:t>
            </a:r>
            <a:r>
              <a:rPr lang="sr-Cyrl-RS" sz="2200" dirty="0" smtClean="0"/>
              <a:t>Агенција</a:t>
            </a:r>
            <a:r>
              <a:rPr lang="en-US" sz="2200" dirty="0" smtClean="0"/>
              <a:t> </a:t>
            </a:r>
            <a:r>
              <a:rPr lang="sr-Cyrl-RS" sz="2200" dirty="0" smtClean="0"/>
              <a:t>за</a:t>
            </a:r>
            <a:r>
              <a:rPr lang="en-US" sz="2200" dirty="0" smtClean="0"/>
              <a:t> </a:t>
            </a:r>
            <a:r>
              <a:rPr lang="sr-Cyrl-RS" sz="2200" dirty="0" smtClean="0"/>
              <a:t>лекове</a:t>
            </a:r>
            <a:r>
              <a:rPr lang="en-US" sz="2200" dirty="0" smtClean="0"/>
              <a:t> </a:t>
            </a:r>
            <a:r>
              <a:rPr lang="sr-Cyrl-RS" sz="2200" dirty="0" smtClean="0"/>
              <a:t>и</a:t>
            </a:r>
            <a:r>
              <a:rPr lang="en-US" sz="2200" dirty="0" smtClean="0"/>
              <a:t> </a:t>
            </a:r>
            <a:r>
              <a:rPr lang="sr-Cyrl-RS" sz="2200" dirty="0" smtClean="0"/>
              <a:t>медицинска</a:t>
            </a:r>
            <a:r>
              <a:rPr lang="en-US" sz="2200" dirty="0" smtClean="0"/>
              <a:t> </a:t>
            </a:r>
            <a:r>
              <a:rPr lang="sr-Cyrl-RS" sz="2200" dirty="0" smtClean="0"/>
              <a:t>средства</a:t>
            </a:r>
            <a:r>
              <a:rPr lang="en-US" sz="2200" dirty="0" smtClean="0"/>
              <a:t> </a:t>
            </a:r>
            <a:r>
              <a:rPr lang="sr-Cyrl-RS" sz="2200" dirty="0" smtClean="0"/>
              <a:t>Србије</a:t>
            </a:r>
            <a:r>
              <a:rPr lang="en-US" sz="2200" dirty="0" smtClean="0"/>
              <a:t> </a:t>
            </a:r>
            <a:r>
              <a:rPr lang="sr-Cyrl-RS" sz="2200" dirty="0" smtClean="0"/>
              <a:t>у</a:t>
            </a:r>
            <a:r>
              <a:rPr lang="en-US" sz="2200" dirty="0" smtClean="0"/>
              <a:t> </a:t>
            </a:r>
            <a:r>
              <a:rPr lang="sr-Cyrl-RS" sz="2200" dirty="0" smtClean="0"/>
              <a:t>поступку</a:t>
            </a:r>
            <a:r>
              <a:rPr lang="en-US" sz="2200" dirty="0" smtClean="0"/>
              <a:t> </a:t>
            </a:r>
            <a:r>
              <a:rPr lang="sr-Cyrl-RS" sz="2200" dirty="0" smtClean="0"/>
              <a:t>издавања</a:t>
            </a:r>
            <a:r>
              <a:rPr lang="en-US" sz="2200" dirty="0" smtClean="0"/>
              <a:t>, </a:t>
            </a:r>
            <a:r>
              <a:rPr lang="sr-Cyrl-RS" sz="2200" dirty="0" smtClean="0"/>
              <a:t>односно</a:t>
            </a:r>
            <a:r>
              <a:rPr lang="en-US" sz="2200" dirty="0" smtClean="0"/>
              <a:t> </a:t>
            </a:r>
            <a:r>
              <a:rPr lang="sr-Cyrl-RS" sz="2200" dirty="0" smtClean="0"/>
              <a:t>измене</a:t>
            </a:r>
            <a:r>
              <a:rPr lang="en-US" sz="2200" dirty="0" smtClean="0"/>
              <a:t>, </a:t>
            </a:r>
            <a:r>
              <a:rPr lang="sr-Cyrl-RS" sz="2200" dirty="0" smtClean="0"/>
              <a:t>допуне</a:t>
            </a:r>
            <a:r>
              <a:rPr lang="en-US" sz="2200" dirty="0" smtClean="0"/>
              <a:t> </a:t>
            </a:r>
            <a:r>
              <a:rPr lang="sr-Cyrl-RS" sz="2200" dirty="0" smtClean="0"/>
              <a:t>или</a:t>
            </a:r>
            <a:r>
              <a:rPr lang="en-US" sz="2200" dirty="0" smtClean="0"/>
              <a:t> </a:t>
            </a:r>
            <a:r>
              <a:rPr lang="sr-Cyrl-RS" sz="2200" dirty="0" smtClean="0"/>
              <a:t>обнове</a:t>
            </a:r>
            <a:r>
              <a:rPr lang="en-US" sz="2200" dirty="0" smtClean="0"/>
              <a:t> </a:t>
            </a:r>
            <a:r>
              <a:rPr lang="sr-Cyrl-RS" sz="2200" dirty="0" smtClean="0"/>
              <a:t>дозволе</a:t>
            </a:r>
            <a:r>
              <a:rPr lang="en-US" sz="2200" dirty="0" smtClean="0"/>
              <a:t> </a:t>
            </a:r>
            <a:r>
              <a:rPr lang="sr-Cyrl-RS" sz="2200" dirty="0" smtClean="0"/>
              <a:t>за</a:t>
            </a:r>
            <a:r>
              <a:rPr lang="en-US" sz="2200" dirty="0" smtClean="0"/>
              <a:t> </a:t>
            </a:r>
            <a:r>
              <a:rPr lang="sr-Cyrl-RS" sz="2200" dirty="0" smtClean="0"/>
              <a:t>лек</a:t>
            </a:r>
            <a:r>
              <a:rPr lang="en-US" sz="2200" dirty="0" smtClean="0"/>
              <a:t> </a:t>
            </a:r>
            <a:r>
              <a:rPr lang="sr-Cyrl-RS" sz="2200" dirty="0" smtClean="0"/>
              <a:t>одлучила</a:t>
            </a:r>
            <a:r>
              <a:rPr lang="en-US" sz="2200" dirty="0" smtClean="0"/>
              <a:t> </a:t>
            </a:r>
            <a:r>
              <a:rPr lang="sr-Cyrl-RS" sz="2200" dirty="0" smtClean="0"/>
              <a:t>да</a:t>
            </a:r>
            <a:r>
              <a:rPr lang="en-US" sz="2200" dirty="0" smtClean="0"/>
              <a:t> </a:t>
            </a:r>
            <a:r>
              <a:rPr lang="sr-Cyrl-RS" sz="2200" dirty="0" smtClean="0"/>
              <a:t>се</a:t>
            </a:r>
            <a:r>
              <a:rPr lang="en-US" sz="2200" dirty="0" smtClean="0"/>
              <a:t> </a:t>
            </a:r>
            <a:r>
              <a:rPr lang="sr-Cyrl-RS" sz="2200" dirty="0" smtClean="0"/>
              <a:t>издаје</a:t>
            </a:r>
            <a:r>
              <a:rPr lang="en-US" sz="2200" dirty="0" smtClean="0"/>
              <a:t> </a:t>
            </a:r>
            <a:r>
              <a:rPr lang="sr-Cyrl-RS" sz="2200" dirty="0" smtClean="0"/>
              <a:t>уз</a:t>
            </a:r>
            <a:r>
              <a:rPr lang="en-US" sz="2200" dirty="0" smtClean="0"/>
              <a:t> </a:t>
            </a:r>
            <a:r>
              <a:rPr lang="sr-Cyrl-RS" sz="2200" dirty="0" smtClean="0"/>
              <a:t>лекарски</a:t>
            </a:r>
            <a:r>
              <a:rPr lang="en-US" sz="2200" dirty="0" smtClean="0"/>
              <a:t> </a:t>
            </a:r>
            <a:r>
              <a:rPr lang="sr-Cyrl-RS" sz="2200" dirty="0" smtClean="0"/>
              <a:t>рецепт</a:t>
            </a:r>
            <a:r>
              <a:rPr lang="en-US" sz="2200" dirty="0" smtClean="0"/>
              <a:t> </a:t>
            </a:r>
            <a:r>
              <a:rPr lang="sr-Cyrl-RS" sz="2200" dirty="0" smtClean="0"/>
              <a:t>за</a:t>
            </a:r>
            <a:r>
              <a:rPr lang="en-US" sz="2200" dirty="0" smtClean="0"/>
              <a:t> </a:t>
            </a:r>
            <a:r>
              <a:rPr lang="sr-Cyrl-RS" sz="2200" dirty="0" smtClean="0"/>
              <a:t>једнократно/вишекратно </a:t>
            </a:r>
            <a:r>
              <a:rPr lang="en-US" sz="2200" dirty="0" smtClean="0"/>
              <a:t> </a:t>
            </a:r>
            <a:r>
              <a:rPr lang="sr-Cyrl-RS" sz="2200" dirty="0" smtClean="0"/>
              <a:t>издавање</a:t>
            </a:r>
            <a:r>
              <a:rPr lang="en-US" sz="2200" dirty="0" smtClean="0"/>
              <a:t>, </a:t>
            </a:r>
            <a:r>
              <a:rPr lang="sr-Cyrl-RS" sz="2200" dirty="0" smtClean="0"/>
              <a:t>односно</a:t>
            </a:r>
            <a:r>
              <a:rPr lang="en-US" sz="2200" dirty="0" smtClean="0"/>
              <a:t> </a:t>
            </a:r>
            <a:r>
              <a:rPr lang="sr-Cyrl-RS" sz="2200" dirty="0" smtClean="0"/>
              <a:t>на</a:t>
            </a:r>
            <a:r>
              <a:rPr lang="en-US" sz="2200" dirty="0" smtClean="0"/>
              <a:t> </a:t>
            </a:r>
            <a:r>
              <a:rPr lang="sr-Cyrl-RS" sz="2200" dirty="0" smtClean="0"/>
              <a:t>лекарски</a:t>
            </a:r>
            <a:r>
              <a:rPr lang="en-US" sz="2200" dirty="0" smtClean="0"/>
              <a:t> </a:t>
            </a:r>
            <a:r>
              <a:rPr lang="sr-Cyrl-RS" sz="2200" dirty="0" smtClean="0"/>
              <a:t>рецепт</a:t>
            </a:r>
            <a:r>
              <a:rPr lang="en-US" sz="2200" dirty="0" smtClean="0"/>
              <a:t> </a:t>
            </a:r>
            <a:r>
              <a:rPr lang="sr-Cyrl-RS" sz="2200" dirty="0" smtClean="0"/>
              <a:t>на</a:t>
            </a:r>
            <a:r>
              <a:rPr lang="en-US" sz="2200" dirty="0" smtClean="0"/>
              <a:t> </a:t>
            </a:r>
            <a:r>
              <a:rPr lang="sr-Cyrl-RS" sz="2200" dirty="0" smtClean="0"/>
              <a:t>основу</a:t>
            </a:r>
            <a:r>
              <a:rPr lang="en-US" sz="2200" dirty="0" smtClean="0"/>
              <a:t> </a:t>
            </a:r>
            <a:r>
              <a:rPr lang="sr-Cyrl-RS" sz="2200" dirty="0" smtClean="0"/>
              <a:t>кога</a:t>
            </a:r>
            <a:r>
              <a:rPr lang="en-US" sz="2200" dirty="0" smtClean="0"/>
              <a:t> </a:t>
            </a:r>
            <a:r>
              <a:rPr lang="sr-Cyrl-RS" sz="2200" dirty="0" smtClean="0"/>
              <a:t>се</a:t>
            </a:r>
            <a:r>
              <a:rPr lang="en-US" sz="2200" dirty="0" smtClean="0"/>
              <a:t> </a:t>
            </a:r>
            <a:r>
              <a:rPr lang="sr-Cyrl-RS" sz="2200" dirty="0" smtClean="0"/>
              <a:t>лек</a:t>
            </a:r>
            <a:r>
              <a:rPr lang="en-US" sz="2200" dirty="0" smtClean="0"/>
              <a:t> </a:t>
            </a:r>
            <a:r>
              <a:rPr lang="sr-Cyrl-RS" sz="2200" dirty="0" smtClean="0"/>
              <a:t>издаје</a:t>
            </a:r>
            <a:r>
              <a:rPr lang="en-US" sz="2200" dirty="0" smtClean="0"/>
              <a:t> </a:t>
            </a:r>
            <a:r>
              <a:rPr lang="sr-Cyrl-RS" sz="2200" dirty="0" smtClean="0"/>
              <a:t>једанпут/више пута.</a:t>
            </a:r>
            <a:endParaRPr lang="sr-Latn-RS" sz="2200" dirty="0" smtClean="0"/>
          </a:p>
          <a:p>
            <a:pPr marL="355600" indent="-355600">
              <a:spcBef>
                <a:spcPts val="600"/>
              </a:spcBef>
            </a:pPr>
            <a:endParaRPr lang="sr-Latn-RS" sz="2400" dirty="0" smtClean="0"/>
          </a:p>
          <a:p>
            <a:pPr marL="0" indent="0" algn="ctr">
              <a:spcBef>
                <a:spcPts val="600"/>
              </a:spcBef>
              <a:buNone/>
            </a:pPr>
            <a:r>
              <a:rPr lang="sr-Cyrl-RS" sz="1800" dirty="0" smtClean="0"/>
              <a:t>*Правилник</a:t>
            </a:r>
            <a:r>
              <a:rPr lang="en-US" sz="1800" dirty="0" smtClean="0"/>
              <a:t> </a:t>
            </a:r>
            <a:r>
              <a:rPr lang="sr-Cyrl-RS" sz="1800" dirty="0" smtClean="0"/>
              <a:t>о</a:t>
            </a:r>
            <a:r>
              <a:rPr lang="en-US" sz="1800" dirty="0" smtClean="0"/>
              <a:t> </a:t>
            </a:r>
            <a:r>
              <a:rPr lang="sr-Cyrl-RS" sz="1800" dirty="0" smtClean="0"/>
              <a:t>обрасцу</a:t>
            </a:r>
            <a:r>
              <a:rPr lang="en-US" sz="1800" dirty="0" smtClean="0"/>
              <a:t> </a:t>
            </a:r>
            <a:r>
              <a:rPr lang="sr-Cyrl-RS" sz="1800" dirty="0" smtClean="0"/>
              <a:t>и</a:t>
            </a:r>
            <a:r>
              <a:rPr lang="en-US" sz="1800" dirty="0" smtClean="0"/>
              <a:t> </a:t>
            </a:r>
            <a:r>
              <a:rPr lang="sr-Cyrl-RS" sz="1800" dirty="0" smtClean="0"/>
              <a:t>садржини</a:t>
            </a:r>
            <a:r>
              <a:rPr lang="en-US" sz="1800" dirty="0" smtClean="0"/>
              <a:t> </a:t>
            </a:r>
            <a:r>
              <a:rPr lang="sr-Cyrl-RS" sz="1800" dirty="0" smtClean="0"/>
              <a:t>лекарског рецепта</a:t>
            </a:r>
            <a:r>
              <a:rPr lang="en-US" sz="1800" dirty="0" smtClean="0"/>
              <a:t>, </a:t>
            </a:r>
            <a:r>
              <a:rPr lang="sr-Cyrl-RS" sz="1800" dirty="0" smtClean="0"/>
              <a:t>начину</a:t>
            </a:r>
            <a:r>
              <a:rPr lang="en-US" sz="1800" dirty="0" smtClean="0"/>
              <a:t> </a:t>
            </a:r>
            <a:r>
              <a:rPr lang="sr-Cyrl-RS" sz="1800" dirty="0" smtClean="0"/>
              <a:t>издавања</a:t>
            </a:r>
            <a:r>
              <a:rPr lang="en-US" sz="1800" dirty="0" smtClean="0"/>
              <a:t> </a:t>
            </a:r>
            <a:r>
              <a:rPr lang="sr-Cyrl-RS" sz="1800" dirty="0" smtClean="0"/>
              <a:t>и</a:t>
            </a:r>
            <a:r>
              <a:rPr lang="en-US" sz="1800" dirty="0" smtClean="0"/>
              <a:t> </a:t>
            </a:r>
            <a:r>
              <a:rPr lang="sr-Cyrl-RS" sz="1800" dirty="0" smtClean="0"/>
              <a:t>прописивања лекова </a:t>
            </a:r>
            <a:r>
              <a:rPr lang="sr-Latn-RS" sz="1800" dirty="0" smtClean="0"/>
              <a:t> </a:t>
            </a:r>
            <a:r>
              <a:rPr lang="en-US" sz="1800" dirty="0" smtClean="0"/>
              <a:t>("</a:t>
            </a:r>
            <a:r>
              <a:rPr lang="sr-Cyrl-RS" sz="1800" dirty="0" smtClean="0"/>
              <a:t>Сл</a:t>
            </a:r>
            <a:r>
              <a:rPr lang="en-US" sz="1800" dirty="0" smtClean="0"/>
              <a:t>. </a:t>
            </a:r>
            <a:r>
              <a:rPr lang="sr-Cyrl-RS" sz="1800" dirty="0" smtClean="0"/>
              <a:t>гласник</a:t>
            </a:r>
            <a:r>
              <a:rPr lang="en-US" sz="1800" dirty="0" smtClean="0"/>
              <a:t> </a:t>
            </a:r>
            <a:r>
              <a:rPr lang="sr-Cyrl-RS" sz="1800" dirty="0" smtClean="0"/>
              <a:t>РС</a:t>
            </a:r>
            <a:r>
              <a:rPr lang="en-US" sz="1800" dirty="0" smtClean="0"/>
              <a:t>", </a:t>
            </a:r>
            <a:r>
              <a:rPr lang="sr-Cyrl-RS" sz="1800" dirty="0" smtClean="0"/>
              <a:t>бр</a:t>
            </a:r>
            <a:r>
              <a:rPr lang="en-US" sz="1800" dirty="0" smtClean="0"/>
              <a:t>. 74/2018 </a:t>
            </a:r>
            <a:r>
              <a:rPr lang="sr-Cyrl-RS" sz="1800" dirty="0" smtClean="0"/>
              <a:t>и</a:t>
            </a:r>
            <a:r>
              <a:rPr lang="en-US" sz="1800" dirty="0" smtClean="0"/>
              <a:t> 87/2018)</a:t>
            </a:r>
            <a:endParaRPr lang="sr-Cyrl-RS" sz="1800" dirty="0" smtClean="0"/>
          </a:p>
          <a:p>
            <a:pPr marL="355600" indent="-355600">
              <a:spcBef>
                <a:spcPts val="600"/>
              </a:spcBef>
            </a:pPr>
            <a:endParaRPr lang="sr-Cyrl-RS" sz="2200" dirty="0" smtClean="0"/>
          </a:p>
          <a:p>
            <a:pPr marL="355600" indent="-355600">
              <a:spcBef>
                <a:spcPts val="600"/>
              </a:spcBef>
              <a:buNone/>
            </a:pPr>
            <a:endParaRPr lang="sr-Cyrl-RS" sz="2600" dirty="0" smtClean="0"/>
          </a:p>
          <a:p>
            <a:pPr marL="0" indent="0" algn="ctr">
              <a:spcBef>
                <a:spcPts val="600"/>
              </a:spcBef>
              <a:buNone/>
            </a:pPr>
            <a:endParaRPr lang="sr-Cyrl-RS" sz="1600" dirty="0" smtClean="0"/>
          </a:p>
          <a:p>
            <a:pPr marL="355600" indent="-355600">
              <a:spcBef>
                <a:spcPts val="600"/>
              </a:spcBef>
            </a:pPr>
            <a:endParaRPr lang="sr-Cyrl-RS" sz="2100" dirty="0" smtClean="0"/>
          </a:p>
          <a:p>
            <a:pPr marL="355600" indent="-355600">
              <a:spcBef>
                <a:spcPts val="600"/>
              </a:spcBef>
            </a:pPr>
            <a:endParaRPr lang="sr-Cyrl-RS" sz="2100" dirty="0" smtClean="0"/>
          </a:p>
          <a:p>
            <a:pPr marL="0" indent="0" algn="ctr">
              <a:buNone/>
            </a:pPr>
            <a:endParaRPr lang="sr-Cyrl-RS" sz="2400" dirty="0" smtClean="0"/>
          </a:p>
          <a:p>
            <a:pPr marL="0" indent="0" algn="ctr">
              <a:buNone/>
            </a:pPr>
            <a:endParaRPr lang="sr-Cyrl-RS" sz="1800" dirty="0" smtClean="0"/>
          </a:p>
          <a:p>
            <a:pPr marL="0" indent="0" algn="ctr">
              <a:buNone/>
            </a:pPr>
            <a:endParaRPr lang="sr-Cyrl-RS" sz="1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43050"/>
            <a:ext cx="8258204" cy="4853009"/>
          </a:xfrm>
        </p:spPr>
        <p:txBody>
          <a:bodyPr/>
          <a:lstStyle/>
          <a:p>
            <a:pPr>
              <a:spcBef>
                <a:spcPts val="680"/>
              </a:spcBef>
            </a:pPr>
            <a:r>
              <a:rPr lang="ru-RU" sz="2300" b="1" dirty="0" smtClean="0"/>
              <a:t>Посебан рецепт </a:t>
            </a:r>
            <a:r>
              <a:rPr lang="ru-RU" sz="2300" dirty="0" smtClean="0"/>
              <a:t>- рецепт за необновљиво издавање на коме лекар прописује лек за који је Агенција у поступку издавања, односно измене, допуне или обнове дозволе за лек одредила да садржи психоактивну контролисану супстанцу у количини већој од дозвољене, у складу са прописима којима се уређује употреба психоактивних контролисаних супстанци, односно међународним конвенцијама.</a:t>
            </a:r>
          </a:p>
          <a:p>
            <a:pPr>
              <a:spcBef>
                <a:spcPts val="680"/>
              </a:spcBef>
            </a:pPr>
            <a:endParaRPr lang="ru-RU" sz="4000" dirty="0" smtClean="0"/>
          </a:p>
          <a:p>
            <a:pPr>
              <a:spcBef>
                <a:spcPts val="680"/>
              </a:spcBef>
              <a:buNone/>
            </a:pPr>
            <a:endParaRPr lang="ru-RU" sz="6400" dirty="0" smtClean="0"/>
          </a:p>
          <a:p>
            <a:pPr algn="ctr">
              <a:spcBef>
                <a:spcPts val="680"/>
              </a:spcBef>
              <a:buNone/>
            </a:pPr>
            <a:r>
              <a:rPr lang="sr-Cyrl-RS" sz="1800" dirty="0" smtClean="0"/>
              <a:t>*Правилник</a:t>
            </a:r>
            <a:r>
              <a:rPr lang="en-US" sz="1800" dirty="0" smtClean="0"/>
              <a:t> </a:t>
            </a:r>
            <a:r>
              <a:rPr lang="sr-Cyrl-RS" sz="1800" dirty="0" smtClean="0"/>
              <a:t>о</a:t>
            </a:r>
            <a:r>
              <a:rPr lang="en-US" sz="1800" dirty="0" smtClean="0"/>
              <a:t> </a:t>
            </a:r>
            <a:r>
              <a:rPr lang="sr-Cyrl-RS" sz="1800" dirty="0" smtClean="0"/>
              <a:t>обрасцу</a:t>
            </a:r>
            <a:r>
              <a:rPr lang="en-US" sz="1800" dirty="0" smtClean="0"/>
              <a:t> </a:t>
            </a:r>
            <a:r>
              <a:rPr lang="sr-Cyrl-RS" sz="1800" dirty="0" smtClean="0"/>
              <a:t>и</a:t>
            </a:r>
            <a:r>
              <a:rPr lang="en-US" sz="1800" dirty="0" smtClean="0"/>
              <a:t> </a:t>
            </a:r>
            <a:r>
              <a:rPr lang="sr-Cyrl-RS" sz="1800" dirty="0" smtClean="0"/>
              <a:t>садржини</a:t>
            </a:r>
            <a:r>
              <a:rPr lang="en-US" sz="1800" dirty="0" smtClean="0"/>
              <a:t> </a:t>
            </a:r>
            <a:r>
              <a:rPr lang="sr-Cyrl-RS" sz="1800" dirty="0" smtClean="0"/>
              <a:t>лекарског рецепта</a:t>
            </a:r>
            <a:r>
              <a:rPr lang="en-US" sz="1800" dirty="0" smtClean="0"/>
              <a:t>, </a:t>
            </a:r>
            <a:r>
              <a:rPr lang="sr-Cyrl-RS" sz="1800" dirty="0" smtClean="0"/>
              <a:t>начину</a:t>
            </a:r>
            <a:r>
              <a:rPr lang="en-US" sz="1800" dirty="0" smtClean="0"/>
              <a:t> </a:t>
            </a:r>
            <a:r>
              <a:rPr lang="sr-Cyrl-RS" sz="1800" dirty="0" smtClean="0"/>
              <a:t>издавања</a:t>
            </a:r>
            <a:r>
              <a:rPr lang="en-US" sz="1800" dirty="0" smtClean="0"/>
              <a:t> </a:t>
            </a:r>
            <a:r>
              <a:rPr lang="sr-Cyrl-RS" sz="1800" dirty="0" smtClean="0"/>
              <a:t>и</a:t>
            </a:r>
            <a:r>
              <a:rPr lang="en-US" sz="1800" dirty="0" smtClean="0"/>
              <a:t> </a:t>
            </a:r>
            <a:r>
              <a:rPr lang="sr-Cyrl-RS" sz="1800" dirty="0" smtClean="0"/>
              <a:t>прописивања лекова </a:t>
            </a:r>
            <a:r>
              <a:rPr lang="sr-Latn-RS" sz="1800" dirty="0" smtClean="0"/>
              <a:t> </a:t>
            </a:r>
            <a:r>
              <a:rPr lang="en-US" sz="1800" dirty="0" smtClean="0"/>
              <a:t>("</a:t>
            </a:r>
            <a:r>
              <a:rPr lang="sr-Cyrl-RS" sz="1800" dirty="0" smtClean="0"/>
              <a:t>Сл</a:t>
            </a:r>
            <a:r>
              <a:rPr lang="en-US" sz="1800" dirty="0" smtClean="0"/>
              <a:t>. </a:t>
            </a:r>
            <a:r>
              <a:rPr lang="sr-Cyrl-RS" sz="1800" dirty="0" smtClean="0"/>
              <a:t>гласник</a:t>
            </a:r>
            <a:r>
              <a:rPr lang="en-US" sz="1800" dirty="0" smtClean="0"/>
              <a:t> </a:t>
            </a:r>
            <a:r>
              <a:rPr lang="sr-Cyrl-RS" sz="1800" dirty="0" smtClean="0"/>
              <a:t>РС</a:t>
            </a:r>
            <a:r>
              <a:rPr lang="en-US" sz="1800" dirty="0" smtClean="0"/>
              <a:t>", </a:t>
            </a:r>
            <a:r>
              <a:rPr lang="sr-Cyrl-RS" sz="1800" dirty="0" smtClean="0"/>
              <a:t>бр</a:t>
            </a:r>
            <a:r>
              <a:rPr lang="en-US" sz="1800" dirty="0" smtClean="0"/>
              <a:t>. 74/2018 </a:t>
            </a:r>
            <a:r>
              <a:rPr lang="sr-Cyrl-RS" sz="1800" dirty="0" smtClean="0"/>
              <a:t>и</a:t>
            </a:r>
            <a:r>
              <a:rPr lang="en-US" sz="1800" dirty="0" smtClean="0"/>
              <a:t> 87/2018)</a:t>
            </a:r>
            <a:endParaRPr lang="sr-Cyrl-RS" sz="1800" dirty="0" smtClean="0"/>
          </a:p>
          <a:p>
            <a:pPr>
              <a:spcBef>
                <a:spcPts val="680"/>
              </a:spcBef>
            </a:pPr>
            <a:endParaRPr lang="sr-Cyrl-RS" sz="3200" dirty="0" smtClean="0"/>
          </a:p>
          <a:p>
            <a:pPr>
              <a:buNone/>
            </a:pPr>
            <a:endParaRPr lang="sr-Cyrl-RS" sz="3200" dirty="0" smtClean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8218488" cy="1218530"/>
          </a:xfrm>
        </p:spPr>
        <p:txBody>
          <a:bodyPr/>
          <a:lstStyle/>
          <a:p>
            <a:pPr algn="ctr"/>
            <a:r>
              <a:rPr lang="sr-Cyrl-RS" sz="3000" dirty="0" smtClean="0"/>
              <a:t>Дефинисање карактеристичних појмова 2*</a:t>
            </a:r>
            <a:endParaRPr lang="en-US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3914" y="1597086"/>
            <a:ext cx="8352928" cy="3403550"/>
          </a:xfrm>
        </p:spPr>
        <p:txBody>
          <a:bodyPr/>
          <a:lstStyle/>
          <a:p>
            <a:pPr marL="360363" indent="-360363">
              <a:spcBef>
                <a:spcPts val="500"/>
              </a:spcBef>
            </a:pPr>
            <a:r>
              <a:rPr lang="sr-Cyrl-RS" sz="2200" dirty="0" smtClean="0"/>
              <a:t>Име</a:t>
            </a:r>
            <a:r>
              <a:rPr lang="vi-VN" sz="2200" dirty="0" smtClean="0"/>
              <a:t> </a:t>
            </a:r>
            <a:r>
              <a:rPr lang="sr-Cyrl-RS" sz="2200" dirty="0" smtClean="0"/>
              <a:t>и</a:t>
            </a:r>
            <a:r>
              <a:rPr lang="vi-VN" sz="2200" dirty="0" smtClean="0"/>
              <a:t> </a:t>
            </a:r>
            <a:r>
              <a:rPr lang="sr-Cyrl-RS" sz="2200" dirty="0" smtClean="0"/>
              <a:t>презиме</a:t>
            </a:r>
            <a:r>
              <a:rPr lang="vi-VN" sz="2200" dirty="0" smtClean="0"/>
              <a:t> </a:t>
            </a:r>
            <a:r>
              <a:rPr lang="sr-Cyrl-RS" sz="2200" dirty="0" smtClean="0"/>
              <a:t>пацијента</a:t>
            </a:r>
          </a:p>
          <a:p>
            <a:pPr marL="360363" indent="-360363">
              <a:spcBef>
                <a:spcPts val="500"/>
              </a:spcBef>
            </a:pPr>
            <a:r>
              <a:rPr lang="sr-Cyrl-RS" sz="2200" dirty="0" smtClean="0"/>
              <a:t>Шифра</a:t>
            </a:r>
            <a:r>
              <a:rPr lang="vi-VN" sz="2200" dirty="0" smtClean="0"/>
              <a:t> </a:t>
            </a:r>
            <a:r>
              <a:rPr lang="sr-Cyrl-RS" sz="2200" dirty="0" smtClean="0"/>
              <a:t>дијагнозе</a:t>
            </a:r>
            <a:r>
              <a:rPr lang="vi-VN" sz="2200" dirty="0" smtClean="0"/>
              <a:t> </a:t>
            </a:r>
            <a:r>
              <a:rPr lang="sr-Cyrl-RS" sz="2200" dirty="0" smtClean="0"/>
              <a:t>према</a:t>
            </a:r>
            <a:r>
              <a:rPr lang="vi-VN" sz="2200" dirty="0" smtClean="0"/>
              <a:t> </a:t>
            </a:r>
            <a:r>
              <a:rPr lang="sr-Cyrl-RS" sz="2200" dirty="0" smtClean="0"/>
              <a:t>Међународној</a:t>
            </a:r>
            <a:r>
              <a:rPr lang="vi-VN" sz="2200" dirty="0" smtClean="0"/>
              <a:t> </a:t>
            </a:r>
            <a:r>
              <a:rPr lang="sr-Cyrl-RS" sz="2200" dirty="0" smtClean="0"/>
              <a:t>класификацији</a:t>
            </a:r>
            <a:r>
              <a:rPr lang="vi-VN" sz="2200" dirty="0" smtClean="0"/>
              <a:t> </a:t>
            </a:r>
            <a:r>
              <a:rPr lang="sr-Cyrl-RS" sz="2200" dirty="0" smtClean="0"/>
              <a:t>болести</a:t>
            </a:r>
            <a:r>
              <a:rPr lang="vi-VN" sz="2200" dirty="0" smtClean="0"/>
              <a:t> - </a:t>
            </a:r>
            <a:r>
              <a:rPr lang="sr-Cyrl-RS" sz="2200" dirty="0" smtClean="0"/>
              <a:t>МКБ</a:t>
            </a:r>
          </a:p>
          <a:p>
            <a:pPr marL="360363" indent="-360363">
              <a:spcBef>
                <a:spcPts val="500"/>
              </a:spcBef>
            </a:pPr>
            <a:r>
              <a:rPr lang="sr-Cyrl-RS" sz="2200" dirty="0" smtClean="0"/>
              <a:t>Бар</a:t>
            </a:r>
            <a:r>
              <a:rPr lang="vi-VN" sz="2200" dirty="0" smtClean="0"/>
              <a:t> </a:t>
            </a:r>
            <a:r>
              <a:rPr lang="sr-Cyrl-RS" sz="2200" dirty="0" smtClean="0"/>
              <a:t>код</a:t>
            </a:r>
            <a:r>
              <a:rPr lang="vi-VN" sz="2200" dirty="0" smtClean="0"/>
              <a:t> </a:t>
            </a:r>
            <a:r>
              <a:rPr lang="sr-Cyrl-RS" sz="2200" dirty="0" smtClean="0"/>
              <a:t>рецепта</a:t>
            </a:r>
          </a:p>
          <a:p>
            <a:pPr marL="360363" indent="-360363">
              <a:spcBef>
                <a:spcPts val="500"/>
              </a:spcBef>
            </a:pPr>
            <a:r>
              <a:rPr lang="sr-Cyrl-RS" sz="2200" dirty="0" smtClean="0"/>
              <a:t>Број</a:t>
            </a:r>
            <a:r>
              <a:rPr lang="vi-VN" sz="2200" dirty="0" smtClean="0"/>
              <a:t> </a:t>
            </a:r>
            <a:r>
              <a:rPr lang="sr-Cyrl-RS" sz="2200" dirty="0" smtClean="0"/>
              <a:t>здравственог</a:t>
            </a:r>
            <a:r>
              <a:rPr lang="vi-VN" sz="2200" dirty="0" smtClean="0"/>
              <a:t> </a:t>
            </a:r>
            <a:r>
              <a:rPr lang="sr-Cyrl-RS" sz="2200" dirty="0" smtClean="0"/>
              <a:t>картона</a:t>
            </a:r>
            <a:r>
              <a:rPr lang="vi-VN" sz="2200" dirty="0" smtClean="0"/>
              <a:t>/</a:t>
            </a:r>
            <a:r>
              <a:rPr lang="sr-Cyrl-RS" sz="2200" dirty="0" smtClean="0"/>
              <a:t>протокола</a:t>
            </a:r>
          </a:p>
          <a:p>
            <a:pPr marL="360363" indent="-360363">
              <a:spcBef>
                <a:spcPts val="500"/>
              </a:spcBef>
            </a:pPr>
            <a:r>
              <a:rPr lang="sr-Cyrl-RS" sz="2200" dirty="0" smtClean="0"/>
              <a:t>Лични</a:t>
            </a:r>
            <a:r>
              <a:rPr lang="vi-VN" sz="2200" dirty="0" smtClean="0"/>
              <a:t> </a:t>
            </a:r>
            <a:r>
              <a:rPr lang="sr-Cyrl-RS" sz="2200" dirty="0" smtClean="0"/>
              <a:t>број</a:t>
            </a:r>
            <a:r>
              <a:rPr lang="vi-VN" sz="2200" dirty="0" smtClean="0"/>
              <a:t> </a:t>
            </a:r>
            <a:r>
              <a:rPr lang="sr-Cyrl-RS" sz="2200" dirty="0" smtClean="0"/>
              <a:t>осигураника</a:t>
            </a:r>
            <a:r>
              <a:rPr lang="vi-VN" sz="2200" dirty="0" smtClean="0"/>
              <a:t> </a:t>
            </a:r>
            <a:r>
              <a:rPr lang="sr-Cyrl-RS" sz="2200" dirty="0" smtClean="0"/>
              <a:t>ЛБО</a:t>
            </a:r>
            <a:r>
              <a:rPr lang="vi-VN" sz="2200" dirty="0" smtClean="0"/>
              <a:t>, </a:t>
            </a:r>
            <a:r>
              <a:rPr lang="sr-Cyrl-RS" sz="2200" dirty="0" smtClean="0"/>
              <a:t>ако</a:t>
            </a:r>
            <a:r>
              <a:rPr lang="vi-VN" sz="2200" dirty="0" smtClean="0"/>
              <a:t> </a:t>
            </a:r>
            <a:r>
              <a:rPr lang="sr-Cyrl-RS" sz="2200" dirty="0" smtClean="0"/>
              <a:t>га</a:t>
            </a:r>
            <a:r>
              <a:rPr lang="vi-VN" sz="2200" dirty="0" smtClean="0"/>
              <a:t> </a:t>
            </a:r>
            <a:r>
              <a:rPr lang="sr-Cyrl-RS" sz="2200" dirty="0" smtClean="0"/>
              <a:t>пацијент</a:t>
            </a:r>
            <a:r>
              <a:rPr lang="vi-VN" sz="2200" dirty="0" smtClean="0"/>
              <a:t> </a:t>
            </a:r>
            <a:r>
              <a:rPr lang="sr-Cyrl-RS" sz="2200" dirty="0" smtClean="0"/>
              <a:t>има</a:t>
            </a:r>
          </a:p>
          <a:p>
            <a:pPr marL="360363" indent="-360363">
              <a:spcBef>
                <a:spcPts val="500"/>
              </a:spcBef>
            </a:pPr>
            <a:r>
              <a:rPr lang="sr-Cyrl-RS" sz="2200" dirty="0" smtClean="0"/>
              <a:t>Назив</a:t>
            </a:r>
            <a:r>
              <a:rPr lang="vi-VN" sz="2200" dirty="0" smtClean="0"/>
              <a:t> </a:t>
            </a:r>
            <a:r>
              <a:rPr lang="sr-Cyrl-RS" sz="2200" dirty="0" smtClean="0"/>
              <a:t>и</a:t>
            </a:r>
            <a:r>
              <a:rPr lang="vi-VN" sz="2200" dirty="0" smtClean="0"/>
              <a:t> </a:t>
            </a:r>
            <a:r>
              <a:rPr lang="sr-Cyrl-RS" sz="2200" dirty="0" smtClean="0"/>
              <a:t>адреса</a:t>
            </a:r>
            <a:r>
              <a:rPr lang="vi-VN" sz="2200" dirty="0" smtClean="0"/>
              <a:t> </a:t>
            </a:r>
            <a:r>
              <a:rPr lang="sr-Cyrl-RS" sz="2200" dirty="0" smtClean="0"/>
              <a:t>здравствене</a:t>
            </a:r>
            <a:r>
              <a:rPr lang="vi-VN" sz="2200" dirty="0" smtClean="0"/>
              <a:t> </a:t>
            </a:r>
            <a:r>
              <a:rPr lang="sr-Cyrl-RS" sz="2200" dirty="0" smtClean="0"/>
              <a:t>установе</a:t>
            </a:r>
            <a:r>
              <a:rPr lang="vi-VN" sz="2200" dirty="0" smtClean="0"/>
              <a:t>, </a:t>
            </a:r>
            <a:r>
              <a:rPr lang="sr-Cyrl-RS" sz="2200" dirty="0" smtClean="0"/>
              <a:t>односно</a:t>
            </a:r>
            <a:r>
              <a:rPr lang="vi-VN" sz="2200" dirty="0" smtClean="0"/>
              <a:t> </a:t>
            </a:r>
            <a:r>
              <a:rPr lang="sr-Cyrl-RS" sz="2200" dirty="0" smtClean="0"/>
              <a:t>приватне</a:t>
            </a:r>
            <a:r>
              <a:rPr lang="vi-VN" sz="2200" dirty="0" smtClean="0"/>
              <a:t> </a:t>
            </a:r>
            <a:r>
              <a:rPr lang="sr-Cyrl-RS" sz="2200" dirty="0" smtClean="0"/>
              <a:t>праксе</a:t>
            </a:r>
            <a:r>
              <a:rPr lang="vi-VN" sz="2200" dirty="0" smtClean="0"/>
              <a:t> </a:t>
            </a:r>
            <a:r>
              <a:rPr lang="sr-Cyrl-RS" sz="2200" dirty="0" smtClean="0"/>
              <a:t>у</a:t>
            </a:r>
            <a:r>
              <a:rPr lang="vi-VN" sz="2200" dirty="0" smtClean="0"/>
              <a:t> </a:t>
            </a:r>
            <a:r>
              <a:rPr lang="sr-Cyrl-RS" sz="2200" dirty="0" smtClean="0"/>
              <a:t>којој</a:t>
            </a:r>
            <a:r>
              <a:rPr lang="vi-VN" sz="2200" dirty="0" smtClean="0"/>
              <a:t> </a:t>
            </a:r>
            <a:r>
              <a:rPr lang="sr-Cyrl-RS" sz="2200" dirty="0" smtClean="0"/>
              <a:t>је</a:t>
            </a:r>
            <a:r>
              <a:rPr lang="vi-VN" sz="2200" dirty="0" smtClean="0"/>
              <a:t> </a:t>
            </a:r>
            <a:r>
              <a:rPr lang="sr-Cyrl-RS" sz="2200" dirty="0" smtClean="0"/>
              <a:t>лек</a:t>
            </a:r>
            <a:r>
              <a:rPr lang="vi-VN" sz="2200" dirty="0" smtClean="0"/>
              <a:t> </a:t>
            </a:r>
            <a:r>
              <a:rPr lang="sr-Cyrl-RS" sz="2200" dirty="0" smtClean="0"/>
              <a:t>прописан</a:t>
            </a:r>
            <a:endParaRPr lang="sr-Latn-RS" sz="2200" dirty="0" smtClean="0"/>
          </a:p>
          <a:p>
            <a:pPr marL="360363" indent="-360363">
              <a:spcBef>
                <a:spcPts val="500"/>
              </a:spcBef>
            </a:pPr>
            <a:r>
              <a:rPr lang="sr-Cyrl-RS" sz="2200" dirty="0" smtClean="0"/>
              <a:t>Електронска</a:t>
            </a:r>
            <a:r>
              <a:rPr lang="vi-VN" sz="2200" dirty="0" smtClean="0"/>
              <a:t> </a:t>
            </a:r>
            <a:r>
              <a:rPr lang="sr-Cyrl-RS" sz="2200" dirty="0" smtClean="0"/>
              <a:t>идентификација</a:t>
            </a:r>
            <a:r>
              <a:rPr lang="vi-VN" sz="2200" dirty="0" smtClean="0"/>
              <a:t> </a:t>
            </a:r>
            <a:r>
              <a:rPr lang="sr-Cyrl-RS" sz="2200" dirty="0" smtClean="0"/>
              <a:t>лекара</a:t>
            </a:r>
            <a:r>
              <a:rPr lang="vi-VN" sz="2200" dirty="0" smtClean="0"/>
              <a:t> </a:t>
            </a:r>
            <a:r>
              <a:rPr lang="sr-Cyrl-RS" sz="2200" dirty="0" smtClean="0"/>
              <a:t>који</a:t>
            </a:r>
            <a:r>
              <a:rPr lang="vi-VN" sz="2200" dirty="0" smtClean="0"/>
              <a:t> </a:t>
            </a:r>
            <a:r>
              <a:rPr lang="sr-Cyrl-RS" sz="2200" dirty="0" smtClean="0"/>
              <a:t>је</a:t>
            </a:r>
            <a:r>
              <a:rPr lang="vi-VN" sz="2200" dirty="0" smtClean="0"/>
              <a:t> </a:t>
            </a:r>
            <a:r>
              <a:rPr lang="sr-Cyrl-RS" sz="2200" dirty="0" smtClean="0"/>
              <a:t>прописао</a:t>
            </a:r>
            <a:r>
              <a:rPr lang="vi-VN" sz="2200" dirty="0" smtClean="0"/>
              <a:t> </a:t>
            </a:r>
            <a:r>
              <a:rPr lang="sr-Cyrl-RS" sz="2200" dirty="0" smtClean="0"/>
              <a:t>лек</a:t>
            </a:r>
            <a:r>
              <a:rPr lang="vi-VN" sz="2200" dirty="0" smtClean="0"/>
              <a:t> </a:t>
            </a:r>
            <a:r>
              <a:rPr lang="sr-Cyrl-RS" sz="2200" dirty="0" smtClean="0"/>
              <a:t>у</a:t>
            </a:r>
            <a:r>
              <a:rPr lang="vi-VN" sz="2200" dirty="0" smtClean="0"/>
              <a:t> </a:t>
            </a:r>
            <a:r>
              <a:rPr lang="sr-Cyrl-RS" sz="2200" dirty="0" smtClean="0"/>
              <a:t>складу</a:t>
            </a:r>
            <a:r>
              <a:rPr lang="vi-VN" sz="2200" dirty="0" smtClean="0"/>
              <a:t> </a:t>
            </a:r>
            <a:r>
              <a:rPr lang="sr-Cyrl-RS" sz="2200" dirty="0" smtClean="0"/>
              <a:t>са</a:t>
            </a:r>
            <a:r>
              <a:rPr lang="vi-VN" sz="2200" dirty="0" smtClean="0"/>
              <a:t> </a:t>
            </a:r>
            <a:r>
              <a:rPr lang="sr-Cyrl-RS" sz="2200" dirty="0" smtClean="0"/>
              <a:t>законом</a:t>
            </a:r>
            <a:r>
              <a:rPr lang="vi-VN" sz="2200" dirty="0" smtClean="0"/>
              <a:t>, </a:t>
            </a:r>
            <a:r>
              <a:rPr lang="sr-Cyrl-RS" sz="2200" dirty="0" smtClean="0"/>
              <a:t>односно</a:t>
            </a:r>
            <a:r>
              <a:rPr lang="vi-VN" sz="2200" dirty="0" smtClean="0"/>
              <a:t> </a:t>
            </a:r>
            <a:r>
              <a:rPr lang="sr-Cyrl-RS" sz="2200" dirty="0" smtClean="0"/>
              <a:t>потпис</a:t>
            </a:r>
            <a:r>
              <a:rPr lang="vi-VN" sz="2200" dirty="0" smtClean="0"/>
              <a:t> </a:t>
            </a:r>
            <a:r>
              <a:rPr lang="sr-Cyrl-RS" sz="2200" dirty="0" smtClean="0"/>
              <a:t>лекара</a:t>
            </a:r>
            <a:r>
              <a:rPr lang="vi-VN" sz="2200" dirty="0" smtClean="0"/>
              <a:t> </a:t>
            </a:r>
            <a:r>
              <a:rPr lang="sr-Cyrl-RS" sz="2200" dirty="0" smtClean="0"/>
              <a:t>у</a:t>
            </a:r>
            <a:r>
              <a:rPr lang="vi-VN" sz="2200" dirty="0" smtClean="0"/>
              <a:t> </a:t>
            </a:r>
            <a:r>
              <a:rPr lang="sr-Cyrl-RS" sz="2200" dirty="0" smtClean="0"/>
              <a:t>случају</a:t>
            </a:r>
            <a:r>
              <a:rPr lang="vi-VN" sz="2200" dirty="0" smtClean="0"/>
              <a:t> </a:t>
            </a:r>
            <a:r>
              <a:rPr lang="sr-Cyrl-RS" sz="2200" dirty="0" smtClean="0"/>
              <a:t>коришћења</a:t>
            </a:r>
            <a:r>
              <a:rPr lang="vi-VN" sz="2200" dirty="0" smtClean="0"/>
              <a:t> </a:t>
            </a:r>
            <a:r>
              <a:rPr lang="sr-Cyrl-RS" sz="2200" dirty="0" smtClean="0"/>
              <a:t>рецепта</a:t>
            </a:r>
            <a:r>
              <a:rPr lang="vi-VN" sz="2200" dirty="0" smtClean="0"/>
              <a:t> </a:t>
            </a:r>
            <a:r>
              <a:rPr lang="sr-Cyrl-RS" sz="2200" dirty="0" smtClean="0"/>
              <a:t>у</a:t>
            </a:r>
            <a:r>
              <a:rPr lang="vi-VN" sz="2200" dirty="0" smtClean="0"/>
              <a:t> </a:t>
            </a:r>
            <a:r>
              <a:rPr lang="sr-Cyrl-RS" sz="2200" dirty="0" smtClean="0"/>
              <a:t>папирном</a:t>
            </a:r>
            <a:r>
              <a:rPr lang="vi-VN" sz="2200" dirty="0" smtClean="0"/>
              <a:t> </a:t>
            </a:r>
            <a:r>
              <a:rPr lang="sr-Cyrl-RS" sz="2200" dirty="0" smtClean="0"/>
              <a:t>облику</a:t>
            </a:r>
          </a:p>
          <a:p>
            <a:pPr algn="ctr">
              <a:buNone/>
            </a:pPr>
            <a:endParaRPr lang="sr-Cyrl-RS" sz="2200" dirty="0" smtClean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28596" y="642918"/>
            <a:ext cx="8329444" cy="642466"/>
          </a:xfrm>
        </p:spPr>
        <p:txBody>
          <a:bodyPr/>
          <a:lstStyle/>
          <a:p>
            <a:pPr algn="ctr"/>
            <a:r>
              <a:rPr lang="sr-Cyrl-RS" sz="3000" dirty="0" smtClean="0"/>
              <a:t>Рецепт</a:t>
            </a:r>
            <a:r>
              <a:rPr lang="vi-VN" sz="3000" dirty="0" smtClean="0"/>
              <a:t> </a:t>
            </a:r>
            <a:r>
              <a:rPr lang="sr-Cyrl-RS" sz="3000" dirty="0" smtClean="0"/>
              <a:t>- административни</a:t>
            </a:r>
            <a:r>
              <a:rPr lang="vi-VN" sz="3000" dirty="0" smtClean="0"/>
              <a:t> </a:t>
            </a:r>
            <a:r>
              <a:rPr lang="sr-Cyrl-RS" sz="3000" dirty="0" smtClean="0"/>
              <a:t>подаци</a:t>
            </a:r>
            <a:r>
              <a:rPr lang="sr-Latn-RS" sz="3000" dirty="0" smtClean="0"/>
              <a:t> 1</a:t>
            </a:r>
            <a:endParaRPr lang="en-US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596" y="1643050"/>
            <a:ext cx="8286808" cy="4411662"/>
          </a:xfrm>
        </p:spPr>
        <p:txBody>
          <a:bodyPr/>
          <a:lstStyle/>
          <a:p>
            <a:pPr marL="360363" indent="-360363">
              <a:spcBef>
                <a:spcPts val="640"/>
              </a:spcBef>
            </a:pPr>
            <a:r>
              <a:rPr lang="sr-Cyrl-RS" sz="2200" dirty="0" smtClean="0"/>
              <a:t>Датум</a:t>
            </a:r>
            <a:r>
              <a:rPr lang="vi-VN" sz="2200" dirty="0" smtClean="0"/>
              <a:t> </a:t>
            </a:r>
            <a:r>
              <a:rPr lang="sr-Cyrl-RS" sz="2200" dirty="0" smtClean="0"/>
              <a:t>прописивања</a:t>
            </a:r>
            <a:r>
              <a:rPr lang="vi-VN" sz="2200" dirty="0" smtClean="0"/>
              <a:t> </a:t>
            </a:r>
            <a:r>
              <a:rPr lang="sr-Cyrl-RS" sz="2200" dirty="0" smtClean="0"/>
              <a:t>лека</a:t>
            </a:r>
          </a:p>
          <a:p>
            <a:pPr marL="360363" indent="-360363">
              <a:spcBef>
                <a:spcPts val="640"/>
              </a:spcBef>
            </a:pPr>
            <a:r>
              <a:rPr lang="sr-Cyrl-RS" sz="2200" dirty="0" smtClean="0"/>
              <a:t>Датум</a:t>
            </a:r>
            <a:r>
              <a:rPr lang="vi-VN" sz="2200" dirty="0" smtClean="0"/>
              <a:t> </a:t>
            </a:r>
            <a:r>
              <a:rPr lang="sr-Cyrl-RS" sz="2200" dirty="0" smtClean="0"/>
              <a:t>издавања</a:t>
            </a:r>
            <a:r>
              <a:rPr lang="vi-VN" sz="2200" dirty="0" smtClean="0"/>
              <a:t> </a:t>
            </a:r>
            <a:r>
              <a:rPr lang="sr-Cyrl-RS" sz="2200" dirty="0" smtClean="0"/>
              <a:t>лека</a:t>
            </a:r>
          </a:p>
          <a:p>
            <a:pPr marL="360363" indent="-360363">
              <a:spcBef>
                <a:spcPts val="640"/>
              </a:spcBef>
            </a:pPr>
            <a:r>
              <a:rPr lang="sr-Cyrl-RS" sz="2200" dirty="0" smtClean="0"/>
              <a:t>Назив</a:t>
            </a:r>
            <a:r>
              <a:rPr lang="vi-VN" sz="2200" dirty="0" smtClean="0"/>
              <a:t> </a:t>
            </a:r>
            <a:r>
              <a:rPr lang="sr-Cyrl-RS" sz="2200" dirty="0" smtClean="0"/>
              <a:t>и</a:t>
            </a:r>
            <a:r>
              <a:rPr lang="vi-VN" sz="2200" dirty="0" smtClean="0"/>
              <a:t> </a:t>
            </a:r>
            <a:r>
              <a:rPr lang="sr-Cyrl-RS" sz="2200" dirty="0" smtClean="0"/>
              <a:t>адреса</a:t>
            </a:r>
            <a:r>
              <a:rPr lang="vi-VN" sz="2200" dirty="0" smtClean="0"/>
              <a:t> </a:t>
            </a:r>
            <a:r>
              <a:rPr lang="sr-Cyrl-RS" sz="2200" dirty="0" smtClean="0"/>
              <a:t>апотеке</a:t>
            </a:r>
          </a:p>
          <a:p>
            <a:pPr marL="360363" indent="-360363">
              <a:spcBef>
                <a:spcPts val="640"/>
              </a:spcBef>
            </a:pPr>
            <a:r>
              <a:rPr lang="sr-Cyrl-RS" sz="2200" dirty="0" smtClean="0"/>
              <a:t>Електронска</a:t>
            </a:r>
            <a:r>
              <a:rPr lang="vi-VN" sz="2200" dirty="0" smtClean="0"/>
              <a:t> </a:t>
            </a:r>
            <a:r>
              <a:rPr lang="sr-Cyrl-RS" sz="2200" dirty="0" smtClean="0"/>
              <a:t>идентификација</a:t>
            </a:r>
            <a:r>
              <a:rPr lang="vi-VN" sz="2200" dirty="0" smtClean="0"/>
              <a:t> </a:t>
            </a:r>
            <a:r>
              <a:rPr lang="sr-Cyrl-RS" sz="2200" dirty="0" smtClean="0"/>
              <a:t>фармацеута</a:t>
            </a:r>
            <a:r>
              <a:rPr lang="vi-VN" sz="2200" dirty="0" smtClean="0"/>
              <a:t> </a:t>
            </a:r>
            <a:r>
              <a:rPr lang="sr-Cyrl-RS" sz="2200" dirty="0" smtClean="0"/>
              <a:t>који</a:t>
            </a:r>
            <a:r>
              <a:rPr lang="vi-VN" sz="2200" dirty="0" smtClean="0"/>
              <a:t> </a:t>
            </a:r>
            <a:r>
              <a:rPr lang="sr-Cyrl-RS" sz="2200" dirty="0" smtClean="0"/>
              <a:t>издаје</a:t>
            </a:r>
            <a:r>
              <a:rPr lang="vi-VN" sz="2200" dirty="0" smtClean="0"/>
              <a:t> </a:t>
            </a:r>
            <a:r>
              <a:rPr lang="sr-Cyrl-RS" sz="2200" dirty="0" smtClean="0"/>
              <a:t>лек</a:t>
            </a:r>
            <a:r>
              <a:rPr lang="vi-VN" sz="2200" dirty="0" smtClean="0"/>
              <a:t> </a:t>
            </a:r>
            <a:r>
              <a:rPr lang="sr-Cyrl-RS" sz="2200" dirty="0" smtClean="0"/>
              <a:t>у</a:t>
            </a:r>
            <a:r>
              <a:rPr lang="vi-VN" sz="2200" dirty="0" smtClean="0"/>
              <a:t> </a:t>
            </a:r>
            <a:r>
              <a:rPr lang="sr-Cyrl-RS" sz="2200" dirty="0" smtClean="0"/>
              <a:t>складу</a:t>
            </a:r>
            <a:r>
              <a:rPr lang="vi-VN" sz="2200" dirty="0" smtClean="0"/>
              <a:t> </a:t>
            </a:r>
            <a:r>
              <a:rPr lang="sr-Cyrl-RS" sz="2200" dirty="0" smtClean="0"/>
              <a:t>са</a:t>
            </a:r>
            <a:r>
              <a:rPr lang="vi-VN" sz="2200" dirty="0" smtClean="0"/>
              <a:t> </a:t>
            </a:r>
            <a:r>
              <a:rPr lang="sr-Cyrl-RS" sz="2200" dirty="0" smtClean="0"/>
              <a:t>законом</a:t>
            </a:r>
            <a:r>
              <a:rPr lang="vi-VN" sz="2200" dirty="0" smtClean="0"/>
              <a:t>, </a:t>
            </a:r>
            <a:r>
              <a:rPr lang="sr-Cyrl-RS" sz="2200" dirty="0" smtClean="0"/>
              <a:t>односно</a:t>
            </a:r>
            <a:r>
              <a:rPr lang="vi-VN" sz="2200" dirty="0" smtClean="0"/>
              <a:t> </a:t>
            </a:r>
            <a:r>
              <a:rPr lang="sr-Cyrl-RS" sz="2200" dirty="0" smtClean="0"/>
              <a:t>потпис</a:t>
            </a:r>
            <a:r>
              <a:rPr lang="vi-VN" sz="2200" dirty="0" smtClean="0"/>
              <a:t> </a:t>
            </a:r>
            <a:r>
              <a:rPr lang="sr-Cyrl-RS" sz="2200" dirty="0" smtClean="0"/>
              <a:t>фармацеута</a:t>
            </a:r>
            <a:r>
              <a:rPr lang="vi-VN" sz="2200" dirty="0" smtClean="0"/>
              <a:t> </a:t>
            </a:r>
            <a:r>
              <a:rPr lang="sr-Cyrl-RS" sz="2200" dirty="0" smtClean="0"/>
              <a:t>у</a:t>
            </a:r>
            <a:r>
              <a:rPr lang="vi-VN" sz="2200" dirty="0" smtClean="0"/>
              <a:t> </a:t>
            </a:r>
            <a:r>
              <a:rPr lang="sr-Cyrl-RS" sz="2200" dirty="0" smtClean="0"/>
              <a:t>случају</a:t>
            </a:r>
            <a:r>
              <a:rPr lang="vi-VN" sz="2200" dirty="0" smtClean="0"/>
              <a:t> </a:t>
            </a:r>
            <a:r>
              <a:rPr lang="sr-Cyrl-RS" sz="2200" dirty="0" smtClean="0"/>
              <a:t>коришћења</a:t>
            </a:r>
            <a:r>
              <a:rPr lang="vi-VN" sz="2200" dirty="0" smtClean="0"/>
              <a:t> </a:t>
            </a:r>
            <a:r>
              <a:rPr lang="sr-Cyrl-RS" sz="2200" dirty="0" smtClean="0"/>
              <a:t>рецепта</a:t>
            </a:r>
            <a:r>
              <a:rPr lang="vi-VN" sz="2200" dirty="0" smtClean="0"/>
              <a:t> </a:t>
            </a:r>
            <a:r>
              <a:rPr lang="sr-Cyrl-RS" sz="2200" dirty="0" smtClean="0"/>
              <a:t>у</a:t>
            </a:r>
            <a:r>
              <a:rPr lang="vi-VN" sz="2200" dirty="0" smtClean="0"/>
              <a:t> </a:t>
            </a:r>
            <a:r>
              <a:rPr lang="sr-Cyrl-RS" sz="2200" dirty="0" smtClean="0"/>
              <a:t>папирном</a:t>
            </a:r>
            <a:r>
              <a:rPr lang="vi-VN" sz="2200" dirty="0" smtClean="0"/>
              <a:t> </a:t>
            </a:r>
            <a:r>
              <a:rPr lang="sr-Cyrl-RS" sz="2200" dirty="0" smtClean="0"/>
              <a:t>облику</a:t>
            </a:r>
            <a:r>
              <a:rPr lang="vi-VN" sz="2200" dirty="0" smtClean="0"/>
              <a:t> </a:t>
            </a:r>
            <a:endParaRPr lang="sr-Cyrl-RS" sz="2200" dirty="0" smtClean="0"/>
          </a:p>
          <a:p>
            <a:pPr marL="360363" indent="-360363">
              <a:spcBef>
                <a:spcPts val="640"/>
              </a:spcBef>
            </a:pPr>
            <a:r>
              <a:rPr lang="sr-Cyrl-RS" sz="2200" dirty="0" smtClean="0"/>
              <a:t>Напомена</a:t>
            </a:r>
            <a:r>
              <a:rPr lang="vi-VN" sz="2200" dirty="0" smtClean="0"/>
              <a:t>.</a:t>
            </a:r>
            <a:endParaRPr lang="sr-Latn-RS" sz="2200" dirty="0" smtClean="0"/>
          </a:p>
          <a:p>
            <a:pPr marL="269875" indent="-269875">
              <a:spcBef>
                <a:spcPts val="600"/>
              </a:spcBef>
            </a:pPr>
            <a:endParaRPr lang="sr-Latn-RS" sz="2200" dirty="0" smtClean="0"/>
          </a:p>
          <a:p>
            <a:pPr marL="269875" indent="-269875">
              <a:spcBef>
                <a:spcPts val="600"/>
              </a:spcBef>
            </a:pPr>
            <a:endParaRPr lang="sr-Latn-RS" sz="1800" dirty="0" smtClean="0"/>
          </a:p>
          <a:p>
            <a:pPr marL="269875" indent="-269875">
              <a:spcBef>
                <a:spcPts val="600"/>
              </a:spcBef>
            </a:pPr>
            <a:endParaRPr lang="sr-Latn-RS" sz="2200" dirty="0" smtClean="0"/>
          </a:p>
          <a:p>
            <a:pPr marL="269875" indent="-269875">
              <a:spcBef>
                <a:spcPts val="600"/>
              </a:spcBef>
            </a:pPr>
            <a:endParaRPr lang="sr-Latn-RS" sz="2200" dirty="0" smtClean="0"/>
          </a:p>
          <a:p>
            <a:pPr marL="269875" indent="-269875">
              <a:spcBef>
                <a:spcPts val="600"/>
              </a:spcBef>
            </a:pPr>
            <a:endParaRPr lang="sr-Cyrl-RS" sz="2200" dirty="0" smtClean="0"/>
          </a:p>
          <a:p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142852"/>
            <a:ext cx="8218488" cy="1163622"/>
          </a:xfrm>
        </p:spPr>
        <p:txBody>
          <a:bodyPr/>
          <a:lstStyle/>
          <a:p>
            <a:pPr algn="ctr"/>
            <a:r>
              <a:rPr lang="sr-Cyrl-RS" sz="3000" dirty="0" smtClean="0"/>
              <a:t>Рецепт</a:t>
            </a:r>
            <a:r>
              <a:rPr lang="vi-VN" sz="3000" dirty="0" smtClean="0"/>
              <a:t> </a:t>
            </a:r>
            <a:r>
              <a:rPr lang="sr-Cyrl-RS" sz="3000" dirty="0" smtClean="0"/>
              <a:t>- административни</a:t>
            </a:r>
            <a:r>
              <a:rPr lang="vi-VN" sz="3000" dirty="0" smtClean="0"/>
              <a:t> </a:t>
            </a:r>
            <a:r>
              <a:rPr lang="sr-Cyrl-RS" sz="3000" dirty="0" smtClean="0"/>
              <a:t>подаци</a:t>
            </a:r>
            <a:r>
              <a:rPr lang="sr-Latn-RS" sz="3000" dirty="0" smtClean="0"/>
              <a:t> 2</a:t>
            </a:r>
            <a:endParaRPr lang="en-US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8218488" cy="1218530"/>
          </a:xfrm>
        </p:spPr>
        <p:txBody>
          <a:bodyPr/>
          <a:lstStyle/>
          <a:p>
            <a:pPr algn="ctr"/>
            <a:r>
              <a:rPr lang="sr-Cyrl-RS" sz="3000" dirty="0" smtClean="0"/>
              <a:t>Рецепт - стручни</a:t>
            </a:r>
            <a:r>
              <a:rPr lang="en-US" sz="3000" dirty="0" smtClean="0"/>
              <a:t> </a:t>
            </a:r>
            <a:r>
              <a:rPr lang="sr-Cyrl-RS" sz="3000" dirty="0" smtClean="0"/>
              <a:t>подаци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532282"/>
            <a:ext cx="8391306" cy="4968552"/>
          </a:xfrm>
        </p:spPr>
        <p:txBody>
          <a:bodyPr/>
          <a:lstStyle/>
          <a:p>
            <a:pPr marL="360363" indent="-360363">
              <a:spcBef>
                <a:spcPts val="400"/>
              </a:spcBef>
            </a:pPr>
            <a:r>
              <a:rPr lang="sr-Cyrl-RS" sz="2100" dirty="0" smtClean="0"/>
              <a:t>Име</a:t>
            </a:r>
            <a:r>
              <a:rPr lang="en-US" sz="2100" dirty="0" smtClean="0"/>
              <a:t> </a:t>
            </a:r>
            <a:r>
              <a:rPr lang="sr-Cyrl-RS" sz="2100" dirty="0" smtClean="0"/>
              <a:t>прописаног</a:t>
            </a:r>
            <a:r>
              <a:rPr lang="en-US" sz="2100" dirty="0" smtClean="0"/>
              <a:t> </a:t>
            </a:r>
            <a:r>
              <a:rPr lang="sr-Cyrl-RS" sz="2100" dirty="0" smtClean="0"/>
              <a:t>лека</a:t>
            </a:r>
            <a:r>
              <a:rPr lang="en-US" sz="2100" dirty="0" smtClean="0"/>
              <a:t>, </a:t>
            </a:r>
            <a:r>
              <a:rPr lang="sr-Cyrl-RS" sz="2100" dirty="0" smtClean="0"/>
              <a:t>фармацеутски</a:t>
            </a:r>
            <a:r>
              <a:rPr lang="en-US" sz="2100" dirty="0" smtClean="0"/>
              <a:t> </a:t>
            </a:r>
            <a:r>
              <a:rPr lang="sr-Cyrl-RS" sz="2100" dirty="0" smtClean="0"/>
              <a:t>облик</a:t>
            </a:r>
            <a:r>
              <a:rPr lang="en-US" sz="2100" dirty="0" smtClean="0"/>
              <a:t> </a:t>
            </a:r>
            <a:r>
              <a:rPr lang="sr-Cyrl-RS" sz="2100" dirty="0" smtClean="0"/>
              <a:t>и</a:t>
            </a:r>
            <a:r>
              <a:rPr lang="en-US" sz="2100" dirty="0" smtClean="0"/>
              <a:t> </a:t>
            </a:r>
            <a:r>
              <a:rPr lang="sr-Cyrl-RS" sz="2100" dirty="0" smtClean="0"/>
              <a:t>јачина</a:t>
            </a:r>
            <a:r>
              <a:rPr lang="en-US" sz="2100" dirty="0" smtClean="0"/>
              <a:t> </a:t>
            </a:r>
            <a:r>
              <a:rPr lang="sr-Cyrl-RS" sz="2100" dirty="0" smtClean="0"/>
              <a:t>лека</a:t>
            </a:r>
          </a:p>
          <a:p>
            <a:pPr marL="360363" indent="-360363">
              <a:spcBef>
                <a:spcPts val="400"/>
              </a:spcBef>
            </a:pPr>
            <a:r>
              <a:rPr lang="sr-Cyrl-RS" sz="2100" dirty="0" smtClean="0"/>
              <a:t>Количина</a:t>
            </a:r>
            <a:r>
              <a:rPr lang="en-US" sz="2100" dirty="0" smtClean="0"/>
              <a:t> </a:t>
            </a:r>
            <a:r>
              <a:rPr lang="sr-Cyrl-RS" sz="2100" dirty="0" smtClean="0"/>
              <a:t>прописаног</a:t>
            </a:r>
            <a:r>
              <a:rPr lang="en-US" sz="2100" dirty="0" smtClean="0"/>
              <a:t> </a:t>
            </a:r>
            <a:r>
              <a:rPr lang="sr-Cyrl-RS" sz="2100" dirty="0" smtClean="0"/>
              <a:t>лека која</a:t>
            </a:r>
            <a:r>
              <a:rPr lang="en-US" sz="2100" dirty="0" smtClean="0"/>
              <a:t> </a:t>
            </a:r>
            <a:r>
              <a:rPr lang="sr-Cyrl-RS" sz="2100" dirty="0" smtClean="0"/>
              <a:t>је</a:t>
            </a:r>
            <a:r>
              <a:rPr lang="en-US" sz="2100" dirty="0" smtClean="0"/>
              <a:t>, </a:t>
            </a:r>
            <a:r>
              <a:rPr lang="sr-Cyrl-RS" sz="2100" dirty="0" smtClean="0"/>
              <a:t>по</a:t>
            </a:r>
            <a:r>
              <a:rPr lang="en-US" sz="2100" dirty="0" smtClean="0"/>
              <a:t> </a:t>
            </a:r>
            <a:r>
              <a:rPr lang="sr-Cyrl-RS" sz="2100" dirty="0" smtClean="0"/>
              <a:t>правилу</a:t>
            </a:r>
            <a:r>
              <a:rPr lang="en-US" sz="2100" dirty="0" smtClean="0"/>
              <a:t>, </a:t>
            </a:r>
            <a:r>
              <a:rPr lang="sr-Cyrl-RS" sz="2100" dirty="0" smtClean="0"/>
              <a:t>изражена</a:t>
            </a:r>
            <a:r>
              <a:rPr lang="en-US" sz="2100" dirty="0" smtClean="0"/>
              <a:t> </a:t>
            </a:r>
            <a:r>
              <a:rPr lang="sr-Cyrl-RS" sz="2100" dirty="0" smtClean="0"/>
              <a:t>бројем</a:t>
            </a:r>
            <a:r>
              <a:rPr lang="en-US" sz="2100" dirty="0" smtClean="0"/>
              <a:t> </a:t>
            </a:r>
            <a:r>
              <a:rPr lang="sr-Cyrl-RS" sz="2100" dirty="0" smtClean="0"/>
              <a:t>оригиналних</a:t>
            </a:r>
            <a:r>
              <a:rPr lang="en-US" sz="2100" dirty="0" smtClean="0"/>
              <a:t> </a:t>
            </a:r>
            <a:r>
              <a:rPr lang="sr-Cyrl-RS" sz="2100" dirty="0" smtClean="0"/>
              <a:t>паковања</a:t>
            </a:r>
            <a:r>
              <a:rPr lang="en-US" sz="2100" dirty="0" smtClean="0"/>
              <a:t> </a:t>
            </a:r>
            <a:r>
              <a:rPr lang="sr-Cyrl-RS" sz="2100" dirty="0" smtClean="0"/>
              <a:t>лека</a:t>
            </a:r>
          </a:p>
          <a:p>
            <a:pPr marL="360363" indent="-360363">
              <a:spcBef>
                <a:spcPts val="400"/>
              </a:spcBef>
            </a:pPr>
            <a:r>
              <a:rPr lang="sr-Cyrl-RS" sz="2100" dirty="0" smtClean="0"/>
              <a:t>Количина</a:t>
            </a:r>
            <a:r>
              <a:rPr lang="en-US" sz="2100" dirty="0" smtClean="0"/>
              <a:t> </a:t>
            </a:r>
            <a:r>
              <a:rPr lang="sr-Cyrl-RS" sz="2100" dirty="0" smtClean="0"/>
              <a:t>издатог</a:t>
            </a:r>
            <a:r>
              <a:rPr lang="en-US" sz="2100" dirty="0" smtClean="0"/>
              <a:t> </a:t>
            </a:r>
            <a:r>
              <a:rPr lang="sr-Cyrl-RS" sz="2100" dirty="0" smtClean="0"/>
              <a:t>лека која</a:t>
            </a:r>
            <a:r>
              <a:rPr lang="en-US" sz="2100" dirty="0" smtClean="0"/>
              <a:t> </a:t>
            </a:r>
            <a:r>
              <a:rPr lang="sr-Cyrl-RS" sz="2100" dirty="0" smtClean="0"/>
              <a:t>је</a:t>
            </a:r>
            <a:r>
              <a:rPr lang="en-US" sz="2100" dirty="0" smtClean="0"/>
              <a:t>, </a:t>
            </a:r>
            <a:r>
              <a:rPr lang="sr-Cyrl-RS" sz="2100" dirty="0" smtClean="0"/>
              <a:t>по</a:t>
            </a:r>
            <a:r>
              <a:rPr lang="en-US" sz="2100" dirty="0" smtClean="0"/>
              <a:t> </a:t>
            </a:r>
            <a:r>
              <a:rPr lang="sr-Cyrl-RS" sz="2100" dirty="0" smtClean="0"/>
              <a:t>правилу</a:t>
            </a:r>
            <a:r>
              <a:rPr lang="en-US" sz="2100" dirty="0" smtClean="0"/>
              <a:t>, </a:t>
            </a:r>
            <a:r>
              <a:rPr lang="sr-Cyrl-RS" sz="2100" dirty="0" smtClean="0"/>
              <a:t>изражена</a:t>
            </a:r>
            <a:r>
              <a:rPr lang="en-US" sz="2100" dirty="0" smtClean="0"/>
              <a:t> </a:t>
            </a:r>
            <a:r>
              <a:rPr lang="sr-Cyrl-RS" sz="2100" dirty="0" smtClean="0"/>
              <a:t>бројем</a:t>
            </a:r>
            <a:r>
              <a:rPr lang="en-US" sz="2100" dirty="0" smtClean="0"/>
              <a:t> </a:t>
            </a:r>
            <a:r>
              <a:rPr lang="sr-Cyrl-RS" sz="2100" dirty="0" smtClean="0"/>
              <a:t>оригиналних</a:t>
            </a:r>
            <a:r>
              <a:rPr lang="en-US" sz="2100" dirty="0" smtClean="0"/>
              <a:t> </a:t>
            </a:r>
            <a:r>
              <a:rPr lang="sr-Cyrl-RS" sz="2100" dirty="0" smtClean="0"/>
              <a:t>паковања</a:t>
            </a:r>
            <a:r>
              <a:rPr lang="en-US" sz="2100" dirty="0" smtClean="0"/>
              <a:t> </a:t>
            </a:r>
            <a:r>
              <a:rPr lang="sr-Cyrl-RS" sz="2100" dirty="0" smtClean="0"/>
              <a:t>лека</a:t>
            </a:r>
          </a:p>
          <a:p>
            <a:pPr marL="360363" indent="-360363">
              <a:spcBef>
                <a:spcPts val="400"/>
              </a:spcBef>
            </a:pPr>
            <a:r>
              <a:rPr lang="sr-Cyrl-RS" sz="2100" dirty="0" smtClean="0"/>
              <a:t>Дозирање</a:t>
            </a:r>
            <a:r>
              <a:rPr lang="en-US" sz="2100" dirty="0" smtClean="0"/>
              <a:t> </a:t>
            </a:r>
            <a:r>
              <a:rPr lang="sr-Cyrl-RS" sz="2100" dirty="0" smtClean="0"/>
              <a:t>и</a:t>
            </a:r>
            <a:r>
              <a:rPr lang="en-US" sz="2100" dirty="0" smtClean="0"/>
              <a:t> </a:t>
            </a:r>
            <a:r>
              <a:rPr lang="sr-Cyrl-RS" sz="2100" dirty="0" smtClean="0"/>
              <a:t>начин</a:t>
            </a:r>
            <a:r>
              <a:rPr lang="en-US" sz="2100" dirty="0" smtClean="0"/>
              <a:t> </a:t>
            </a:r>
            <a:r>
              <a:rPr lang="sr-Cyrl-RS" sz="2100" dirty="0" smtClean="0"/>
              <a:t>употребе</a:t>
            </a:r>
            <a:r>
              <a:rPr lang="en-US" sz="2100" dirty="0" smtClean="0"/>
              <a:t> </a:t>
            </a:r>
            <a:r>
              <a:rPr lang="sr-Cyrl-RS" sz="2100" dirty="0" smtClean="0"/>
              <a:t>лека</a:t>
            </a:r>
          </a:p>
          <a:p>
            <a:pPr marL="360363" indent="-360363">
              <a:spcBef>
                <a:spcPts val="400"/>
              </a:spcBef>
            </a:pPr>
            <a:r>
              <a:rPr lang="sr-Cyrl-RS" sz="2100" dirty="0" smtClean="0"/>
              <a:t>Шифра</a:t>
            </a:r>
            <a:r>
              <a:rPr lang="en-US" sz="2100" dirty="0" smtClean="0"/>
              <a:t> </a:t>
            </a:r>
            <a:r>
              <a:rPr lang="sr-Cyrl-RS" sz="2100" dirty="0" smtClean="0"/>
              <a:t>прописаног</a:t>
            </a:r>
            <a:r>
              <a:rPr lang="en-US" sz="2100" dirty="0" smtClean="0"/>
              <a:t> </a:t>
            </a:r>
            <a:r>
              <a:rPr lang="sr-Cyrl-RS" sz="2100" dirty="0" smtClean="0"/>
              <a:t>лека</a:t>
            </a:r>
          </a:p>
          <a:p>
            <a:pPr marL="360363" indent="-360363">
              <a:spcBef>
                <a:spcPts val="400"/>
              </a:spcBef>
            </a:pPr>
            <a:r>
              <a:rPr lang="sr-Cyrl-RS" sz="2100" dirty="0" smtClean="0"/>
              <a:t>Шифра</a:t>
            </a:r>
            <a:r>
              <a:rPr lang="en-US" sz="2100" dirty="0" smtClean="0"/>
              <a:t> </a:t>
            </a:r>
            <a:r>
              <a:rPr lang="sr-Cyrl-RS" sz="2100" dirty="0" smtClean="0"/>
              <a:t>издатог</a:t>
            </a:r>
            <a:r>
              <a:rPr lang="en-US" sz="2100" dirty="0" smtClean="0"/>
              <a:t> </a:t>
            </a:r>
            <a:r>
              <a:rPr lang="sr-Cyrl-RS" sz="2100" dirty="0" smtClean="0"/>
              <a:t>лека</a:t>
            </a:r>
            <a:r>
              <a:rPr lang="en-US" sz="2100" dirty="0" smtClean="0"/>
              <a:t> </a:t>
            </a:r>
            <a:r>
              <a:rPr lang="sr-Cyrl-RS" sz="2100" dirty="0" smtClean="0"/>
              <a:t>у</a:t>
            </a:r>
            <a:r>
              <a:rPr lang="en-US" sz="2100" dirty="0" smtClean="0"/>
              <a:t> </a:t>
            </a:r>
            <a:r>
              <a:rPr lang="sr-Cyrl-RS" sz="2100" dirty="0" smtClean="0"/>
              <a:t>случају</a:t>
            </a:r>
            <a:r>
              <a:rPr lang="en-US" sz="2100" dirty="0" smtClean="0"/>
              <a:t> </a:t>
            </a:r>
            <a:r>
              <a:rPr lang="sr-Cyrl-RS" sz="2100" dirty="0" smtClean="0"/>
              <a:t>издавања заменљивог лека, уз пристанак пацијента</a:t>
            </a:r>
          </a:p>
          <a:p>
            <a:pPr marL="360363" indent="-360363">
              <a:spcBef>
                <a:spcPts val="400"/>
              </a:spcBef>
            </a:pPr>
            <a:r>
              <a:rPr lang="sr-Cyrl-RS" sz="2100" dirty="0" smtClean="0"/>
              <a:t>Ознака</a:t>
            </a:r>
            <a:r>
              <a:rPr lang="en-US" sz="2100" dirty="0" smtClean="0"/>
              <a:t> </a:t>
            </a:r>
            <a:r>
              <a:rPr lang="sr-Cyrl-RS" sz="2100" dirty="0" smtClean="0"/>
              <a:t>за</a:t>
            </a:r>
            <a:r>
              <a:rPr lang="en-US" sz="2100" dirty="0" smtClean="0"/>
              <a:t> </a:t>
            </a:r>
            <a:r>
              <a:rPr lang="sr-Cyrl-RS" sz="2100" dirty="0" smtClean="0"/>
              <a:t>обновљиво</a:t>
            </a:r>
            <a:r>
              <a:rPr lang="en-US" sz="2100" dirty="0" smtClean="0"/>
              <a:t> </a:t>
            </a:r>
            <a:r>
              <a:rPr lang="sr-Cyrl-RS" sz="2100" dirty="0" smtClean="0"/>
              <a:t>издавање</a:t>
            </a:r>
            <a:r>
              <a:rPr lang="en-US" sz="2100" dirty="0" smtClean="0"/>
              <a:t>: "</a:t>
            </a:r>
            <a:r>
              <a:rPr lang="en-US" sz="2100" dirty="0" err="1" smtClean="0"/>
              <a:t>repetatur</a:t>
            </a:r>
            <a:r>
              <a:rPr lang="en-US" sz="2100" dirty="0" smtClean="0"/>
              <a:t>" </a:t>
            </a:r>
            <a:r>
              <a:rPr lang="sr-Cyrl-RS" sz="2100" dirty="0" smtClean="0"/>
              <a:t>или</a:t>
            </a:r>
            <a:r>
              <a:rPr lang="en-US" sz="2100" dirty="0" smtClean="0"/>
              <a:t> </a:t>
            </a:r>
            <a:r>
              <a:rPr lang="sr-Cyrl-RS" sz="2100" dirty="0" smtClean="0"/>
              <a:t>необновљиво</a:t>
            </a:r>
            <a:r>
              <a:rPr lang="en-US" sz="2100" dirty="0" smtClean="0"/>
              <a:t> </a:t>
            </a:r>
            <a:r>
              <a:rPr lang="sr-Cyrl-RS" sz="2100" dirty="0" smtClean="0"/>
              <a:t>издавање</a:t>
            </a:r>
            <a:r>
              <a:rPr lang="en-US" sz="2100" dirty="0" smtClean="0"/>
              <a:t> "non </a:t>
            </a:r>
            <a:r>
              <a:rPr lang="en-US" sz="2100" dirty="0" err="1" smtClean="0"/>
              <a:t>repetatur</a:t>
            </a:r>
            <a:r>
              <a:rPr lang="en-US" sz="2100" dirty="0" smtClean="0"/>
              <a:t>“</a:t>
            </a:r>
            <a:endParaRPr lang="sr-Cyrl-RS" sz="2100" dirty="0" smtClean="0"/>
          </a:p>
          <a:p>
            <a:pPr marL="360363" indent="-360363">
              <a:spcBef>
                <a:spcPts val="400"/>
              </a:spcBef>
            </a:pPr>
            <a:r>
              <a:rPr lang="sr-Cyrl-RS" sz="2100" dirty="0" smtClean="0"/>
              <a:t>Заменљивост</a:t>
            </a:r>
            <a:r>
              <a:rPr lang="en-US" sz="2100" dirty="0" smtClean="0"/>
              <a:t> </a:t>
            </a:r>
            <a:r>
              <a:rPr lang="sr-Cyrl-RS" sz="2100" dirty="0" smtClean="0"/>
              <a:t>лека</a:t>
            </a:r>
          </a:p>
          <a:p>
            <a:pPr marL="360363" indent="-360363">
              <a:spcBef>
                <a:spcPts val="400"/>
              </a:spcBef>
            </a:pPr>
            <a:r>
              <a:rPr lang="sr-Cyrl-RS" sz="2100" dirty="0" smtClean="0"/>
              <a:t>Хитност издавања лека</a:t>
            </a:r>
            <a:r>
              <a:rPr lang="en-US" sz="2100" dirty="0" smtClean="0"/>
              <a:t>.</a:t>
            </a:r>
            <a:r>
              <a:rPr lang="sr-Cyrl-RS" sz="2100" dirty="0" smtClean="0"/>
              <a:t> </a:t>
            </a:r>
          </a:p>
          <a:p>
            <a:pPr>
              <a:buNone/>
            </a:pPr>
            <a:endParaRPr lang="sr-Latn-RS" sz="2100" dirty="0" smtClean="0"/>
          </a:p>
          <a:p>
            <a:pPr>
              <a:buNone/>
            </a:pPr>
            <a:endParaRPr lang="sr-Cyrl-RS" sz="2100" dirty="0" smtClean="0"/>
          </a:p>
          <a:p>
            <a:pPr>
              <a:buNone/>
            </a:pPr>
            <a:endParaRPr lang="en-US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8218488" cy="1218530"/>
          </a:xfrm>
        </p:spPr>
        <p:txBody>
          <a:bodyPr/>
          <a:lstStyle/>
          <a:p>
            <a:pPr algn="ctr"/>
            <a:r>
              <a:rPr lang="sr-Cyrl-RS" sz="3000" dirty="0" smtClean="0"/>
              <a:t>Остали подаци...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500174"/>
            <a:ext cx="8248430" cy="4411662"/>
          </a:xfrm>
        </p:spPr>
        <p:txBody>
          <a:bodyPr/>
          <a:lstStyle/>
          <a:p>
            <a:pPr marL="360363" indent="-360363"/>
            <a:r>
              <a:rPr lang="sr-Cyrl-RS" sz="2100" dirty="0" smtClean="0"/>
              <a:t>Рецепт</a:t>
            </a:r>
            <a:r>
              <a:rPr lang="vi-VN" sz="2100" dirty="0" smtClean="0"/>
              <a:t> </a:t>
            </a:r>
            <a:r>
              <a:rPr lang="sr-Cyrl-RS" sz="2100" dirty="0" smtClean="0"/>
              <a:t>који</a:t>
            </a:r>
            <a:r>
              <a:rPr lang="vi-VN" sz="2100" dirty="0" smtClean="0"/>
              <a:t> </a:t>
            </a:r>
            <a:r>
              <a:rPr lang="sr-Cyrl-RS" sz="2100" dirty="0" smtClean="0"/>
              <a:t>је</a:t>
            </a:r>
            <a:r>
              <a:rPr lang="vi-VN" sz="2100" dirty="0" smtClean="0"/>
              <a:t> </a:t>
            </a:r>
            <a:r>
              <a:rPr lang="sr-Cyrl-RS" sz="2100" dirty="0" smtClean="0"/>
              <a:t>прописан</a:t>
            </a:r>
            <a:r>
              <a:rPr lang="vi-VN" sz="2100" dirty="0" smtClean="0"/>
              <a:t> </a:t>
            </a:r>
            <a:r>
              <a:rPr lang="sr-Cyrl-RS" sz="2100" dirty="0" smtClean="0"/>
              <a:t>за</a:t>
            </a:r>
            <a:r>
              <a:rPr lang="vi-VN" sz="2100" dirty="0" smtClean="0"/>
              <a:t> </a:t>
            </a:r>
            <a:r>
              <a:rPr lang="sr-Cyrl-RS" sz="2100" dirty="0" smtClean="0"/>
              <a:t>лице</a:t>
            </a:r>
            <a:r>
              <a:rPr lang="vi-VN" sz="2100" dirty="0" smtClean="0"/>
              <a:t> </a:t>
            </a:r>
            <a:r>
              <a:rPr lang="sr-Cyrl-RS" sz="2100" dirty="0" smtClean="0"/>
              <a:t>млађе</a:t>
            </a:r>
            <a:r>
              <a:rPr lang="vi-VN" sz="2100" dirty="0" smtClean="0"/>
              <a:t> </a:t>
            </a:r>
            <a:r>
              <a:rPr lang="sr-Cyrl-RS" sz="2100" dirty="0" smtClean="0"/>
              <a:t>од</a:t>
            </a:r>
            <a:r>
              <a:rPr lang="vi-VN" sz="2100" dirty="0" smtClean="0"/>
              <a:t> 15 </a:t>
            </a:r>
            <a:r>
              <a:rPr lang="sr-Cyrl-RS" sz="2100" dirty="0" smtClean="0"/>
              <a:t>година</a:t>
            </a:r>
            <a:r>
              <a:rPr lang="vi-VN" sz="2100" dirty="0" smtClean="0"/>
              <a:t> </a:t>
            </a:r>
            <a:r>
              <a:rPr lang="sr-Cyrl-RS" sz="2100" dirty="0" smtClean="0"/>
              <a:t>живота</a:t>
            </a:r>
            <a:r>
              <a:rPr lang="vi-VN" sz="2100" dirty="0" smtClean="0"/>
              <a:t> </a:t>
            </a:r>
            <a:r>
              <a:rPr lang="sr-Cyrl-RS" sz="2100" dirty="0" smtClean="0"/>
              <a:t>садржи</a:t>
            </a:r>
            <a:r>
              <a:rPr lang="vi-VN" sz="2100" dirty="0" smtClean="0"/>
              <a:t> </a:t>
            </a:r>
            <a:r>
              <a:rPr lang="sr-Cyrl-RS" sz="2100" dirty="0" smtClean="0"/>
              <a:t>и</a:t>
            </a:r>
            <a:r>
              <a:rPr lang="vi-VN" sz="2100" dirty="0" smtClean="0"/>
              <a:t> </a:t>
            </a:r>
            <a:r>
              <a:rPr lang="sr-Cyrl-RS" sz="2100" dirty="0" smtClean="0"/>
              <a:t>податак</a:t>
            </a:r>
            <a:r>
              <a:rPr lang="vi-VN" sz="2100" dirty="0" smtClean="0"/>
              <a:t> </a:t>
            </a:r>
            <a:r>
              <a:rPr lang="sr-Cyrl-RS" sz="2100" dirty="0" smtClean="0"/>
              <a:t>о</a:t>
            </a:r>
            <a:r>
              <a:rPr lang="vi-VN" sz="2100" dirty="0" smtClean="0"/>
              <a:t> </a:t>
            </a:r>
            <a:r>
              <a:rPr lang="sr-Cyrl-RS" sz="2100" dirty="0" smtClean="0"/>
              <a:t>годинама</a:t>
            </a:r>
            <a:r>
              <a:rPr lang="vi-VN" sz="2100" dirty="0" smtClean="0"/>
              <a:t> </a:t>
            </a:r>
            <a:r>
              <a:rPr lang="sr-Cyrl-RS" sz="2100" dirty="0" smtClean="0"/>
              <a:t>живота</a:t>
            </a:r>
            <a:r>
              <a:rPr lang="vi-VN" sz="2100" dirty="0" smtClean="0"/>
              <a:t>, </a:t>
            </a:r>
            <a:r>
              <a:rPr lang="sr-Cyrl-RS" sz="2100" dirty="0" smtClean="0"/>
              <a:t>а</a:t>
            </a:r>
            <a:r>
              <a:rPr lang="vi-VN" sz="2100" dirty="0" smtClean="0"/>
              <a:t> </a:t>
            </a:r>
            <a:r>
              <a:rPr lang="sr-Cyrl-RS" sz="2100" dirty="0" smtClean="0"/>
              <a:t>за</a:t>
            </a:r>
            <a:r>
              <a:rPr lang="vi-VN" sz="2100" dirty="0" smtClean="0"/>
              <a:t> </a:t>
            </a:r>
            <a:r>
              <a:rPr lang="sr-Cyrl-RS" sz="2100" dirty="0" smtClean="0"/>
              <a:t>лице</a:t>
            </a:r>
            <a:r>
              <a:rPr lang="vi-VN" sz="2100" dirty="0" smtClean="0"/>
              <a:t> </a:t>
            </a:r>
            <a:r>
              <a:rPr lang="sr-Cyrl-RS" sz="2100" dirty="0" smtClean="0"/>
              <a:t>млађе</a:t>
            </a:r>
            <a:r>
              <a:rPr lang="vi-VN" sz="2100" dirty="0" smtClean="0"/>
              <a:t> </a:t>
            </a:r>
            <a:r>
              <a:rPr lang="sr-Cyrl-RS" sz="2100" dirty="0" smtClean="0"/>
              <a:t>од</a:t>
            </a:r>
            <a:r>
              <a:rPr lang="vi-VN" sz="2100" dirty="0" smtClean="0"/>
              <a:t> </a:t>
            </a:r>
            <a:r>
              <a:rPr lang="sr-Cyrl-RS" sz="2100" dirty="0" smtClean="0"/>
              <a:t>једне</a:t>
            </a:r>
            <a:r>
              <a:rPr lang="vi-VN" sz="2100" dirty="0" smtClean="0"/>
              <a:t> </a:t>
            </a:r>
            <a:r>
              <a:rPr lang="sr-Cyrl-RS" sz="2100" dirty="0" smtClean="0"/>
              <a:t>године</a:t>
            </a:r>
            <a:r>
              <a:rPr lang="vi-VN" sz="2100" dirty="0" smtClean="0"/>
              <a:t> </a:t>
            </a:r>
            <a:r>
              <a:rPr lang="sr-Cyrl-RS" sz="2100" dirty="0" smtClean="0"/>
              <a:t>живота</a:t>
            </a:r>
            <a:r>
              <a:rPr lang="vi-VN" sz="2100" dirty="0" smtClean="0"/>
              <a:t> </a:t>
            </a:r>
            <a:r>
              <a:rPr lang="sr-Cyrl-RS" sz="2100" dirty="0" smtClean="0"/>
              <a:t>дан</a:t>
            </a:r>
            <a:r>
              <a:rPr lang="vi-VN" sz="2100" dirty="0" smtClean="0"/>
              <a:t>, </a:t>
            </a:r>
            <a:r>
              <a:rPr lang="sr-Cyrl-RS" sz="2100" dirty="0" smtClean="0"/>
              <a:t>месец</a:t>
            </a:r>
            <a:r>
              <a:rPr lang="vi-VN" sz="2100" dirty="0" smtClean="0"/>
              <a:t> </a:t>
            </a:r>
            <a:r>
              <a:rPr lang="sr-Cyrl-RS" sz="2100" dirty="0" smtClean="0"/>
              <a:t>и</a:t>
            </a:r>
            <a:r>
              <a:rPr lang="vi-VN" sz="2100" dirty="0" smtClean="0"/>
              <a:t> </a:t>
            </a:r>
            <a:r>
              <a:rPr lang="sr-Cyrl-RS" sz="2100" dirty="0" smtClean="0"/>
              <a:t>годину</a:t>
            </a:r>
            <a:r>
              <a:rPr lang="vi-VN" sz="2100" dirty="0" smtClean="0"/>
              <a:t> </a:t>
            </a:r>
            <a:r>
              <a:rPr lang="sr-Cyrl-RS" sz="2100" dirty="0" smtClean="0"/>
              <a:t>рођења</a:t>
            </a:r>
            <a:r>
              <a:rPr lang="vi-VN" sz="2100" dirty="0" smtClean="0"/>
              <a:t>. </a:t>
            </a:r>
            <a:endParaRPr lang="sr-Cyrl-RS" sz="2100" dirty="0" smtClean="0"/>
          </a:p>
          <a:p>
            <a:pPr marL="360363" indent="-360363"/>
            <a:r>
              <a:rPr lang="sr-Cyrl-RS" sz="2100" dirty="0" smtClean="0"/>
              <a:t>За</a:t>
            </a:r>
            <a:r>
              <a:rPr lang="vi-VN" sz="2100" dirty="0" smtClean="0"/>
              <a:t> </a:t>
            </a:r>
            <a:r>
              <a:rPr lang="sr-Cyrl-RS" sz="2100" dirty="0" smtClean="0"/>
              <a:t>лекове</a:t>
            </a:r>
            <a:r>
              <a:rPr lang="vi-VN" sz="2100" dirty="0" smtClean="0"/>
              <a:t> </a:t>
            </a:r>
            <a:r>
              <a:rPr lang="sr-Cyrl-RS" sz="2100" dirty="0" smtClean="0"/>
              <a:t>који</a:t>
            </a:r>
            <a:r>
              <a:rPr lang="vi-VN" sz="2100" dirty="0" smtClean="0"/>
              <a:t> </a:t>
            </a:r>
            <a:r>
              <a:rPr lang="sr-Cyrl-RS" sz="2100" dirty="0" smtClean="0"/>
              <a:t>се</a:t>
            </a:r>
            <a:r>
              <a:rPr lang="vi-VN" sz="2100" dirty="0" smtClean="0"/>
              <a:t> </a:t>
            </a:r>
            <a:r>
              <a:rPr lang="sr-Cyrl-RS" sz="2100" dirty="0" smtClean="0"/>
              <a:t>прописују</a:t>
            </a:r>
            <a:r>
              <a:rPr lang="vi-VN" sz="2100" dirty="0" smtClean="0"/>
              <a:t> </a:t>
            </a:r>
            <a:r>
              <a:rPr lang="sr-Cyrl-RS" sz="2100" dirty="0" smtClean="0"/>
              <a:t>на</a:t>
            </a:r>
            <a:r>
              <a:rPr lang="vi-VN" sz="2100" dirty="0" smtClean="0"/>
              <a:t> </a:t>
            </a:r>
            <a:r>
              <a:rPr lang="sr-Cyrl-RS" sz="2100" dirty="0" smtClean="0"/>
              <a:t>терет</a:t>
            </a:r>
            <a:r>
              <a:rPr lang="vi-VN" sz="2100" dirty="0" smtClean="0"/>
              <a:t> </a:t>
            </a:r>
            <a:r>
              <a:rPr lang="sr-Cyrl-RS" sz="2100" dirty="0" smtClean="0"/>
              <a:t>средстава</a:t>
            </a:r>
            <a:r>
              <a:rPr lang="vi-VN" sz="2100" dirty="0" smtClean="0"/>
              <a:t> </a:t>
            </a:r>
            <a:r>
              <a:rPr lang="sr-Cyrl-RS" sz="2100" dirty="0" smtClean="0"/>
              <a:t>обавезног</a:t>
            </a:r>
            <a:r>
              <a:rPr lang="vi-VN" sz="2100" dirty="0" smtClean="0"/>
              <a:t> </a:t>
            </a:r>
            <a:r>
              <a:rPr lang="sr-Cyrl-RS" sz="2100" dirty="0" smtClean="0"/>
              <a:t>здравственог</a:t>
            </a:r>
            <a:r>
              <a:rPr lang="vi-VN" sz="2100" dirty="0" smtClean="0"/>
              <a:t> </a:t>
            </a:r>
            <a:r>
              <a:rPr lang="sr-Cyrl-RS" sz="2100" dirty="0" smtClean="0"/>
              <a:t>осигурања</a:t>
            </a:r>
            <a:r>
              <a:rPr lang="vi-VN" sz="2100" dirty="0" smtClean="0"/>
              <a:t> </a:t>
            </a:r>
            <a:r>
              <a:rPr lang="sr-Cyrl-RS" sz="2100" dirty="0" smtClean="0"/>
              <a:t>рецепт</a:t>
            </a:r>
            <a:r>
              <a:rPr lang="vi-VN" sz="2100" dirty="0" smtClean="0"/>
              <a:t> </a:t>
            </a:r>
            <a:r>
              <a:rPr lang="sr-Cyrl-RS" sz="2100" dirty="0" smtClean="0"/>
              <a:t>садржи</a:t>
            </a:r>
            <a:r>
              <a:rPr lang="vi-VN" sz="2100" dirty="0" smtClean="0"/>
              <a:t> </a:t>
            </a:r>
            <a:r>
              <a:rPr lang="sr-Cyrl-RS" sz="2100" dirty="0" smtClean="0"/>
              <a:t>и</a:t>
            </a:r>
            <a:r>
              <a:rPr lang="vi-VN" sz="2100" dirty="0" smtClean="0"/>
              <a:t>: </a:t>
            </a:r>
            <a:endParaRPr lang="sr-Cyrl-RS" sz="2100" dirty="0" smtClean="0"/>
          </a:p>
          <a:p>
            <a:pPr marL="719138" indent="-363538">
              <a:tabLst>
                <a:tab pos="719138" algn="l"/>
              </a:tabLst>
            </a:pPr>
            <a:r>
              <a:rPr lang="sr-Cyrl-RS" sz="2100" dirty="0" smtClean="0"/>
              <a:t>Основ</a:t>
            </a:r>
            <a:r>
              <a:rPr lang="vi-VN" sz="2100" dirty="0" smtClean="0"/>
              <a:t> </a:t>
            </a:r>
            <a:r>
              <a:rPr lang="sr-Cyrl-RS" sz="2100" dirty="0" smtClean="0"/>
              <a:t>ослобађања</a:t>
            </a:r>
            <a:r>
              <a:rPr lang="vi-VN" sz="2100" dirty="0" smtClean="0"/>
              <a:t> </a:t>
            </a:r>
            <a:r>
              <a:rPr lang="sr-Cyrl-RS" sz="2100" dirty="0" smtClean="0"/>
              <a:t>од</a:t>
            </a:r>
            <a:r>
              <a:rPr lang="vi-VN" sz="2100" dirty="0" smtClean="0"/>
              <a:t> </a:t>
            </a:r>
            <a:r>
              <a:rPr lang="sr-Cyrl-RS" sz="2100" dirty="0" smtClean="0"/>
              <a:t>партиципације</a:t>
            </a:r>
            <a:r>
              <a:rPr lang="vi-VN" sz="2100" dirty="0" smtClean="0"/>
              <a:t> </a:t>
            </a:r>
            <a:r>
              <a:rPr lang="sr-Cyrl-RS" sz="2100" dirty="0" smtClean="0"/>
              <a:t>у</a:t>
            </a:r>
            <a:r>
              <a:rPr lang="vi-VN" sz="2100" dirty="0" smtClean="0"/>
              <a:t> </a:t>
            </a:r>
            <a:r>
              <a:rPr lang="sr-Cyrl-RS" sz="2100" dirty="0" smtClean="0"/>
              <a:t>складу</a:t>
            </a:r>
            <a:r>
              <a:rPr lang="vi-VN" sz="2100" dirty="0" smtClean="0"/>
              <a:t> </a:t>
            </a:r>
            <a:r>
              <a:rPr lang="sr-Cyrl-RS" sz="2100" dirty="0" smtClean="0"/>
              <a:t>са</a:t>
            </a:r>
            <a:r>
              <a:rPr lang="vi-VN" sz="2100" dirty="0" smtClean="0"/>
              <a:t> </a:t>
            </a:r>
            <a:r>
              <a:rPr lang="sr-Cyrl-RS" sz="2100" dirty="0" smtClean="0"/>
              <a:t>законом</a:t>
            </a:r>
            <a:r>
              <a:rPr lang="vi-VN" sz="2100" dirty="0" smtClean="0"/>
              <a:t> </a:t>
            </a:r>
            <a:endParaRPr lang="sr-Cyrl-RS" sz="2100" dirty="0" smtClean="0"/>
          </a:p>
          <a:p>
            <a:pPr marL="719138" indent="-363538">
              <a:tabLst>
                <a:tab pos="719138" algn="l"/>
              </a:tabLst>
            </a:pPr>
            <a:r>
              <a:rPr lang="sr-Cyrl-RS" sz="2100" dirty="0" smtClean="0"/>
              <a:t>Број</a:t>
            </a:r>
            <a:r>
              <a:rPr lang="vi-VN" sz="2100" dirty="0" smtClean="0"/>
              <a:t> </a:t>
            </a:r>
            <a:r>
              <a:rPr lang="sr-Cyrl-RS" sz="2100" dirty="0" smtClean="0"/>
              <a:t>здравствене</a:t>
            </a:r>
            <a:r>
              <a:rPr lang="vi-VN" sz="2100" dirty="0" smtClean="0"/>
              <a:t> </a:t>
            </a:r>
            <a:r>
              <a:rPr lang="sr-Cyrl-RS" sz="2100" dirty="0" smtClean="0"/>
              <a:t>картице</a:t>
            </a:r>
            <a:r>
              <a:rPr lang="vi-VN" sz="2100" dirty="0" smtClean="0"/>
              <a:t>, </a:t>
            </a:r>
            <a:r>
              <a:rPr lang="sr-Cyrl-RS" sz="2100" dirty="0" smtClean="0"/>
              <a:t>односно</a:t>
            </a:r>
            <a:r>
              <a:rPr lang="vi-VN" sz="2100" dirty="0" smtClean="0"/>
              <a:t> </a:t>
            </a:r>
            <a:r>
              <a:rPr lang="sr-Cyrl-RS" sz="2100" dirty="0" smtClean="0"/>
              <a:t>потврде</a:t>
            </a:r>
            <a:r>
              <a:rPr lang="vi-VN" sz="2100" dirty="0" smtClean="0"/>
              <a:t> </a:t>
            </a:r>
            <a:r>
              <a:rPr lang="sr-Cyrl-RS" sz="2100" dirty="0" smtClean="0"/>
              <a:t>за</a:t>
            </a:r>
            <a:r>
              <a:rPr lang="vi-VN" sz="2100" dirty="0" smtClean="0"/>
              <a:t> </a:t>
            </a:r>
            <a:r>
              <a:rPr lang="sr-Cyrl-RS" sz="2100" dirty="0" smtClean="0"/>
              <a:t>коришћење</a:t>
            </a:r>
            <a:r>
              <a:rPr lang="vi-VN" sz="2100" dirty="0" smtClean="0"/>
              <a:t> </a:t>
            </a:r>
            <a:r>
              <a:rPr lang="sr-Cyrl-RS" sz="2100" dirty="0" smtClean="0"/>
              <a:t>здравствене</a:t>
            </a:r>
            <a:r>
              <a:rPr lang="vi-VN" sz="2100" dirty="0" smtClean="0"/>
              <a:t> </a:t>
            </a:r>
            <a:r>
              <a:rPr lang="sr-Cyrl-RS" sz="2100" dirty="0" smtClean="0"/>
              <a:t>заштите</a:t>
            </a:r>
          </a:p>
          <a:p>
            <a:pPr marL="719138" indent="-363538">
              <a:tabLst>
                <a:tab pos="719138" algn="l"/>
              </a:tabLst>
            </a:pPr>
            <a:r>
              <a:rPr lang="sr-Latn-RS" sz="2100" dirty="0" smtClean="0"/>
              <a:t>ID</a:t>
            </a:r>
            <a:r>
              <a:rPr lang="vi-VN" sz="2100" dirty="0" smtClean="0"/>
              <a:t> </a:t>
            </a:r>
            <a:r>
              <a:rPr lang="sr-Cyrl-RS" sz="2100" dirty="0" smtClean="0"/>
              <a:t>број</a:t>
            </a:r>
            <a:r>
              <a:rPr lang="vi-VN" sz="2100" dirty="0" smtClean="0"/>
              <a:t> </a:t>
            </a:r>
            <a:r>
              <a:rPr lang="sr-Cyrl-RS" sz="2100" dirty="0" smtClean="0"/>
              <a:t>лекара</a:t>
            </a:r>
          </a:p>
          <a:p>
            <a:pPr marL="719138" indent="-363538">
              <a:tabLst>
                <a:tab pos="719138" algn="l"/>
              </a:tabLst>
            </a:pPr>
            <a:r>
              <a:rPr lang="sr-Cyrl-RS" sz="2100" dirty="0" smtClean="0"/>
              <a:t>Посебно</a:t>
            </a:r>
            <a:r>
              <a:rPr lang="vi-VN" sz="2100" dirty="0" smtClean="0"/>
              <a:t> </a:t>
            </a:r>
            <a:r>
              <a:rPr lang="sr-Cyrl-RS" sz="2100" dirty="0" smtClean="0"/>
              <a:t>стање</a:t>
            </a:r>
            <a:r>
              <a:rPr lang="vi-VN" sz="2100" dirty="0" smtClean="0"/>
              <a:t> </a:t>
            </a:r>
            <a:r>
              <a:rPr lang="sr-Cyrl-RS" sz="2100" dirty="0" smtClean="0"/>
              <a:t>од</a:t>
            </a:r>
            <a:r>
              <a:rPr lang="vi-VN" sz="2100" dirty="0" smtClean="0"/>
              <a:t> </a:t>
            </a:r>
            <a:r>
              <a:rPr lang="sr-Cyrl-RS" sz="2100" dirty="0" smtClean="0"/>
              <a:t>значаја</a:t>
            </a:r>
            <a:r>
              <a:rPr lang="vi-VN" sz="2100" dirty="0" smtClean="0"/>
              <a:t> </a:t>
            </a:r>
            <a:r>
              <a:rPr lang="sr-Cyrl-RS" sz="2100" dirty="0" smtClean="0"/>
              <a:t>за</a:t>
            </a:r>
            <a:r>
              <a:rPr lang="vi-VN" sz="2100" dirty="0" smtClean="0"/>
              <a:t> </a:t>
            </a:r>
            <a:r>
              <a:rPr lang="sr-Cyrl-RS" sz="2100" dirty="0" smtClean="0"/>
              <a:t>остваривање</a:t>
            </a:r>
            <a:r>
              <a:rPr lang="vi-VN" sz="2100" dirty="0" smtClean="0"/>
              <a:t> </a:t>
            </a:r>
            <a:r>
              <a:rPr lang="sr-Cyrl-RS" sz="2100" dirty="0" smtClean="0"/>
              <a:t>права</a:t>
            </a:r>
            <a:r>
              <a:rPr lang="vi-VN" sz="2100" dirty="0" smtClean="0"/>
              <a:t> </a:t>
            </a:r>
            <a:r>
              <a:rPr lang="sr-Cyrl-RS" sz="2100" dirty="0" smtClean="0"/>
              <a:t>на</a:t>
            </a:r>
            <a:r>
              <a:rPr lang="vi-VN" sz="2100" dirty="0" smtClean="0"/>
              <a:t> </a:t>
            </a:r>
            <a:r>
              <a:rPr lang="sr-Cyrl-RS" sz="2100" dirty="0" smtClean="0"/>
              <a:t>лек</a:t>
            </a:r>
            <a:r>
              <a:rPr lang="vi-VN" sz="2100" dirty="0" smtClean="0"/>
              <a:t> </a:t>
            </a:r>
            <a:r>
              <a:rPr lang="sr-Cyrl-RS" sz="2100" dirty="0" smtClean="0"/>
              <a:t>у</a:t>
            </a:r>
            <a:r>
              <a:rPr lang="vi-VN" sz="2100" dirty="0" smtClean="0"/>
              <a:t> </a:t>
            </a:r>
            <a:r>
              <a:rPr lang="sr-Cyrl-RS" sz="2100" dirty="0" smtClean="0"/>
              <a:t>складу</a:t>
            </a:r>
            <a:r>
              <a:rPr lang="vi-VN" sz="2100" dirty="0" smtClean="0"/>
              <a:t> </a:t>
            </a:r>
            <a:r>
              <a:rPr lang="sr-Cyrl-RS" sz="2100" dirty="0" smtClean="0"/>
              <a:t>са</a:t>
            </a:r>
            <a:r>
              <a:rPr lang="vi-VN" sz="2100" dirty="0" smtClean="0"/>
              <a:t> </a:t>
            </a:r>
            <a:r>
              <a:rPr lang="sr-Cyrl-RS" sz="2100" dirty="0" smtClean="0"/>
              <a:t>законом</a:t>
            </a:r>
            <a:r>
              <a:rPr lang="vi-VN" sz="2100" dirty="0" smtClean="0"/>
              <a:t> (</a:t>
            </a:r>
            <a:r>
              <a:rPr lang="sr-Cyrl-RS" sz="2100" dirty="0" smtClean="0"/>
              <a:t>атрибут</a:t>
            </a:r>
            <a:r>
              <a:rPr lang="vi-VN" sz="2100" dirty="0" smtClean="0"/>
              <a:t>)</a:t>
            </a:r>
            <a:endParaRPr lang="sr-Cyrl-RS" sz="2100" dirty="0" smtClean="0"/>
          </a:p>
          <a:p>
            <a:pPr marL="719138" indent="-363538">
              <a:tabLst>
                <a:tab pos="719138" algn="l"/>
              </a:tabLst>
            </a:pPr>
            <a:r>
              <a:rPr lang="sr-Cyrl-RS" sz="2100" dirty="0" smtClean="0"/>
              <a:t>Редни</a:t>
            </a:r>
            <a:r>
              <a:rPr lang="vi-VN" sz="2100" dirty="0" smtClean="0"/>
              <a:t> </a:t>
            </a:r>
            <a:r>
              <a:rPr lang="sr-Cyrl-RS" sz="2100" dirty="0" smtClean="0"/>
              <a:t>број</a:t>
            </a:r>
            <a:r>
              <a:rPr lang="vi-VN" sz="2100" dirty="0" smtClean="0"/>
              <a:t> </a:t>
            </a:r>
            <a:r>
              <a:rPr lang="sr-Cyrl-RS" sz="2100" dirty="0" smtClean="0"/>
              <a:t>рецепта</a:t>
            </a:r>
            <a:r>
              <a:rPr lang="vi-VN" sz="2100" dirty="0" smtClean="0"/>
              <a:t> </a:t>
            </a:r>
            <a:r>
              <a:rPr lang="sr-Cyrl-RS" sz="2100" dirty="0" smtClean="0"/>
              <a:t>у</a:t>
            </a:r>
            <a:r>
              <a:rPr lang="vi-VN" sz="2100" dirty="0" smtClean="0"/>
              <a:t> </a:t>
            </a:r>
            <a:r>
              <a:rPr lang="sr-Cyrl-RS" sz="2100" dirty="0" smtClean="0"/>
              <a:t>случају</a:t>
            </a:r>
            <a:r>
              <a:rPr lang="vi-VN" sz="2100" dirty="0" smtClean="0"/>
              <a:t> </a:t>
            </a:r>
            <a:r>
              <a:rPr lang="sr-Cyrl-RS" sz="2100" dirty="0" smtClean="0"/>
              <a:t>коришћења</a:t>
            </a:r>
            <a:r>
              <a:rPr lang="vi-VN" sz="2100" dirty="0" smtClean="0"/>
              <a:t> </a:t>
            </a:r>
            <a:r>
              <a:rPr lang="sr-Cyrl-RS" sz="2100" dirty="0" smtClean="0"/>
              <a:t>рецепта</a:t>
            </a:r>
            <a:r>
              <a:rPr lang="vi-VN" sz="2100" dirty="0" smtClean="0"/>
              <a:t> </a:t>
            </a:r>
            <a:r>
              <a:rPr lang="sr-Cyrl-RS" sz="2100" dirty="0" smtClean="0"/>
              <a:t>у</a:t>
            </a:r>
            <a:r>
              <a:rPr lang="vi-VN" sz="2100" dirty="0" smtClean="0"/>
              <a:t> </a:t>
            </a:r>
            <a:r>
              <a:rPr lang="sr-Cyrl-RS" sz="2100" dirty="0" smtClean="0"/>
              <a:t>папирном</a:t>
            </a:r>
            <a:r>
              <a:rPr lang="vi-VN" sz="2100" dirty="0" smtClean="0"/>
              <a:t> </a:t>
            </a:r>
            <a:r>
              <a:rPr lang="sr-Cyrl-RS" sz="2100" dirty="0" smtClean="0"/>
              <a:t>облику</a:t>
            </a:r>
            <a:r>
              <a:rPr lang="vi-VN" sz="2100" dirty="0" smtClean="0"/>
              <a:t>.</a:t>
            </a:r>
            <a:endParaRPr lang="sr-Cyrl-RS" sz="2100" dirty="0" smtClean="0"/>
          </a:p>
          <a:p>
            <a:pPr marL="722313" indent="-366713">
              <a:tabLst>
                <a:tab pos="722313" algn="l"/>
              </a:tabLst>
            </a:pPr>
            <a:endParaRPr lang="sr-Cyrl-RS" sz="1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76672"/>
            <a:ext cx="8218488" cy="864096"/>
          </a:xfrm>
        </p:spPr>
        <p:txBody>
          <a:bodyPr/>
          <a:lstStyle/>
          <a:p>
            <a:pPr algn="ctr"/>
            <a:r>
              <a:rPr lang="ru-RU" sz="3200" dirty="0" smtClean="0"/>
              <a:t>Фазе у издавању лека у апотеци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500" dirty="0" smtClean="0"/>
              <a:t>Пријем рецепта</a:t>
            </a:r>
          </a:p>
          <a:p>
            <a:r>
              <a:rPr lang="ru-RU" sz="2500" dirty="0" smtClean="0"/>
              <a:t>Процена исправности, сигурности и клиничке применљивости рецепта</a:t>
            </a:r>
          </a:p>
          <a:p>
            <a:r>
              <a:rPr lang="ru-RU" sz="2500" dirty="0" smtClean="0"/>
              <a:t>Интервенције и решавање проблема</a:t>
            </a:r>
          </a:p>
          <a:p>
            <a:r>
              <a:rPr lang="ru-RU" sz="2500" dirty="0" smtClean="0"/>
              <a:t>Припрема и означавање траженог лека</a:t>
            </a:r>
          </a:p>
          <a:p>
            <a:r>
              <a:rPr lang="ru-RU" sz="2500" dirty="0" smtClean="0"/>
              <a:t>Поступак провере</a:t>
            </a:r>
          </a:p>
          <a:p>
            <a:r>
              <a:rPr lang="ru-RU" sz="2500" dirty="0" smtClean="0"/>
              <a:t>Издавање лека пацијенту</a:t>
            </a:r>
          </a:p>
          <a:p>
            <a:r>
              <a:rPr lang="ru-RU" sz="2500" dirty="0" smtClean="0"/>
              <a:t>Вођење евиденције и израда документације</a:t>
            </a:r>
          </a:p>
          <a:p>
            <a:endParaRPr lang="ru-RU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Network">
  <a:themeElements>
    <a:clrScheme name="Network 10">
      <a:dk1>
        <a:srgbClr val="000000"/>
      </a:dk1>
      <a:lt1>
        <a:srgbClr val="FFFFFF"/>
      </a:lt1>
      <a:dk2>
        <a:srgbClr val="330066"/>
      </a:dk2>
      <a:lt2>
        <a:srgbClr val="808080"/>
      </a:lt2>
      <a:accent1>
        <a:srgbClr val="CCCC00"/>
      </a:accent1>
      <a:accent2>
        <a:srgbClr val="669999"/>
      </a:accent2>
      <a:accent3>
        <a:srgbClr val="FFFFFF"/>
      </a:accent3>
      <a:accent4>
        <a:srgbClr val="000000"/>
      </a:accent4>
      <a:accent5>
        <a:srgbClr val="E2E2AA"/>
      </a:accent5>
      <a:accent6>
        <a:srgbClr val="5C8A8A"/>
      </a:accent6>
      <a:hlink>
        <a:srgbClr val="7E9CE8"/>
      </a:hlink>
      <a:folHlink>
        <a:srgbClr val="D8D8EC"/>
      </a:folHlink>
    </a:clrScheme>
    <a:fontScheme name="Network">
      <a:majorFont>
        <a:latin typeface="Candara"/>
        <a:ea typeface=""/>
        <a:cs typeface=""/>
      </a:majorFont>
      <a:minorFont>
        <a:latin typeface="Candar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Network 1">
        <a:dk1>
          <a:srgbClr val="4F747B"/>
        </a:dk1>
        <a:lt1>
          <a:srgbClr val="FFFFFF"/>
        </a:lt1>
        <a:dk2>
          <a:srgbClr val="000000"/>
        </a:dk2>
        <a:lt2>
          <a:srgbClr val="C0C0C0"/>
        </a:lt2>
        <a:accent1>
          <a:srgbClr val="859868"/>
        </a:accent1>
        <a:accent2>
          <a:srgbClr val="5F5F5F"/>
        </a:accent2>
        <a:accent3>
          <a:srgbClr val="AAAAAA"/>
        </a:accent3>
        <a:accent4>
          <a:srgbClr val="DADADA"/>
        </a:accent4>
        <a:accent5>
          <a:srgbClr val="C2CAB9"/>
        </a:accent5>
        <a:accent6>
          <a:srgbClr val="555555"/>
        </a:accent6>
        <a:hlink>
          <a:srgbClr val="5F5F5F"/>
        </a:hlink>
        <a:folHlink>
          <a:srgbClr val="BA121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2">
        <a:dk1>
          <a:srgbClr val="3C0000"/>
        </a:dk1>
        <a:lt1>
          <a:srgbClr val="FFFFFF"/>
        </a:lt1>
        <a:dk2>
          <a:srgbClr val="4D0B0B"/>
        </a:dk2>
        <a:lt2>
          <a:srgbClr val="FFFFFF"/>
        </a:lt2>
        <a:accent1>
          <a:srgbClr val="666633"/>
        </a:accent1>
        <a:accent2>
          <a:srgbClr val="CC3300"/>
        </a:accent2>
        <a:accent3>
          <a:srgbClr val="B2AAAA"/>
        </a:accent3>
        <a:accent4>
          <a:srgbClr val="DADADA"/>
        </a:accent4>
        <a:accent5>
          <a:srgbClr val="B8B8AD"/>
        </a:accent5>
        <a:accent6>
          <a:srgbClr val="B92D00"/>
        </a:accent6>
        <a:hlink>
          <a:srgbClr val="CC9900"/>
        </a:hlink>
        <a:folHlink>
          <a:srgbClr val="CCCC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3">
        <a:dk1>
          <a:srgbClr val="666699"/>
        </a:dk1>
        <a:lt1>
          <a:srgbClr val="FFFFFF"/>
        </a:lt1>
        <a:dk2>
          <a:srgbClr val="15192B"/>
        </a:dk2>
        <a:lt2>
          <a:srgbClr val="CCCCFF"/>
        </a:lt2>
        <a:accent1>
          <a:srgbClr val="4F893D"/>
        </a:accent1>
        <a:accent2>
          <a:srgbClr val="666699"/>
        </a:accent2>
        <a:accent3>
          <a:srgbClr val="AAABAC"/>
        </a:accent3>
        <a:accent4>
          <a:srgbClr val="DADADA"/>
        </a:accent4>
        <a:accent5>
          <a:srgbClr val="B2C4AF"/>
        </a:accent5>
        <a:accent6>
          <a:srgbClr val="5C5C8A"/>
        </a:accent6>
        <a:hlink>
          <a:srgbClr val="CC9900"/>
        </a:hlink>
        <a:folHlink>
          <a:srgbClr val="4837C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4">
        <a:dk1>
          <a:srgbClr val="666699"/>
        </a:dk1>
        <a:lt1>
          <a:srgbClr val="FFFFFF"/>
        </a:lt1>
        <a:dk2>
          <a:srgbClr val="86001A"/>
        </a:dk2>
        <a:lt2>
          <a:srgbClr val="CCCC66"/>
        </a:lt2>
        <a:accent1>
          <a:srgbClr val="FF3300"/>
        </a:accent1>
        <a:accent2>
          <a:srgbClr val="FF6600"/>
        </a:accent2>
        <a:accent3>
          <a:srgbClr val="C3AAAB"/>
        </a:accent3>
        <a:accent4>
          <a:srgbClr val="DADADA"/>
        </a:accent4>
        <a:accent5>
          <a:srgbClr val="FFADAA"/>
        </a:accent5>
        <a:accent6>
          <a:srgbClr val="E75C00"/>
        </a:accent6>
        <a:hlink>
          <a:srgbClr val="CC9900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5">
        <a:dk1>
          <a:srgbClr val="666699"/>
        </a:dk1>
        <a:lt1>
          <a:srgbClr val="FFFFFF"/>
        </a:lt1>
        <a:dk2>
          <a:srgbClr val="000054"/>
        </a:dk2>
        <a:lt2>
          <a:srgbClr val="FFFFFF"/>
        </a:lt2>
        <a:accent1>
          <a:srgbClr val="3333FF"/>
        </a:accent1>
        <a:accent2>
          <a:srgbClr val="006699"/>
        </a:accent2>
        <a:accent3>
          <a:srgbClr val="AAAAB3"/>
        </a:accent3>
        <a:accent4>
          <a:srgbClr val="DADADA"/>
        </a:accent4>
        <a:accent5>
          <a:srgbClr val="ADADFF"/>
        </a:accent5>
        <a:accent6>
          <a:srgbClr val="005C8A"/>
        </a:accent6>
        <a:hlink>
          <a:srgbClr val="669900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6">
        <a:dk1>
          <a:srgbClr val="808080"/>
        </a:dk1>
        <a:lt1>
          <a:srgbClr val="FFFFFF"/>
        </a:lt1>
        <a:dk2>
          <a:srgbClr val="30054B"/>
        </a:dk2>
        <a:lt2>
          <a:srgbClr val="FFFFFF"/>
        </a:lt2>
        <a:accent1>
          <a:srgbClr val="797B9B"/>
        </a:accent1>
        <a:accent2>
          <a:srgbClr val="6B4FB1"/>
        </a:accent2>
        <a:accent3>
          <a:srgbClr val="ADAAB1"/>
        </a:accent3>
        <a:accent4>
          <a:srgbClr val="DADADA"/>
        </a:accent4>
        <a:accent5>
          <a:srgbClr val="BEBFCB"/>
        </a:accent5>
        <a:accent6>
          <a:srgbClr val="6047A0"/>
        </a:accent6>
        <a:hlink>
          <a:srgbClr val="7AACCE"/>
        </a:hlink>
        <a:folHlink>
          <a:srgbClr val="D8D8E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7">
        <a:dk1>
          <a:srgbClr val="808080"/>
        </a:dk1>
        <a:lt1>
          <a:srgbClr val="FFFFCC"/>
        </a:lt1>
        <a:dk2>
          <a:srgbClr val="29527B"/>
        </a:dk2>
        <a:lt2>
          <a:srgbClr val="FFFFFF"/>
        </a:lt2>
        <a:accent1>
          <a:srgbClr val="CCCC00"/>
        </a:accent1>
        <a:accent2>
          <a:srgbClr val="669999"/>
        </a:accent2>
        <a:accent3>
          <a:srgbClr val="ACB3BF"/>
        </a:accent3>
        <a:accent4>
          <a:srgbClr val="DADAAE"/>
        </a:accent4>
        <a:accent5>
          <a:srgbClr val="E2E2AA"/>
        </a:accent5>
        <a:accent6>
          <a:srgbClr val="5C8A8A"/>
        </a:accent6>
        <a:hlink>
          <a:srgbClr val="D8D8EC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8">
        <a:dk1>
          <a:srgbClr val="666699"/>
        </a:dk1>
        <a:lt1>
          <a:srgbClr val="FFFFFF"/>
        </a:lt1>
        <a:dk2>
          <a:srgbClr val="476949"/>
        </a:dk2>
        <a:lt2>
          <a:srgbClr val="FFFFFF"/>
        </a:lt2>
        <a:accent1>
          <a:srgbClr val="CC6600"/>
        </a:accent1>
        <a:accent2>
          <a:srgbClr val="CC9900"/>
        </a:accent2>
        <a:accent3>
          <a:srgbClr val="B1B9B1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45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9">
        <a:dk1>
          <a:srgbClr val="000000"/>
        </a:dk1>
        <a:lt1>
          <a:srgbClr val="FFFFFF"/>
        </a:lt1>
        <a:dk2>
          <a:srgbClr val="7C1302"/>
        </a:dk2>
        <a:lt2>
          <a:srgbClr val="CC9900"/>
        </a:lt2>
        <a:accent1>
          <a:srgbClr val="CC9900"/>
        </a:accent1>
        <a:accent2>
          <a:srgbClr val="CC3300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B92D00"/>
        </a:accent6>
        <a:hlink>
          <a:srgbClr val="80808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etwork 10">
        <a:dk1>
          <a:srgbClr val="000000"/>
        </a:dk1>
        <a:lt1>
          <a:srgbClr val="FFFFFF"/>
        </a:lt1>
        <a:dk2>
          <a:srgbClr val="330066"/>
        </a:dk2>
        <a:lt2>
          <a:srgbClr val="808080"/>
        </a:lt2>
        <a:accent1>
          <a:srgbClr val="CCCC00"/>
        </a:accent1>
        <a:accent2>
          <a:srgbClr val="669999"/>
        </a:accent2>
        <a:accent3>
          <a:srgbClr val="FFFFFF"/>
        </a:accent3>
        <a:accent4>
          <a:srgbClr val="000000"/>
        </a:accent4>
        <a:accent5>
          <a:srgbClr val="E2E2AA"/>
        </a:accent5>
        <a:accent6>
          <a:srgbClr val="5C8A8A"/>
        </a:accent6>
        <a:hlink>
          <a:srgbClr val="7E9CE8"/>
        </a:hlink>
        <a:folHlink>
          <a:srgbClr val="D8D8E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Network</Template>
  <TotalTime>1545</TotalTime>
  <Words>1020</Words>
  <Application>Microsoft Office PowerPoint</Application>
  <PresentationFormat>On-screen Show (4:3)</PresentationFormat>
  <Paragraphs>109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Network</vt:lpstr>
      <vt:lpstr>ИНТЕГРИСАНЕ АКАДЕМСКЕ СТУДИЈЕ ФАРМАЦИЈЕ Издавање лекова у пракси  Предавање 1</vt:lpstr>
      <vt:lpstr>Фармацеутска здравствена заштита</vt:lpstr>
      <vt:lpstr>Дефинисање карактеристичних појмова 1*</vt:lpstr>
      <vt:lpstr>Дефинисање карактеристичних појмова 2*</vt:lpstr>
      <vt:lpstr>Рецепт - административни подаци 1</vt:lpstr>
      <vt:lpstr>Рецепт - административни подаци 2</vt:lpstr>
      <vt:lpstr>Рецепт - стручни подаци</vt:lpstr>
      <vt:lpstr>Остали подаци...</vt:lpstr>
      <vt:lpstr>Фазе у издавању лека у апотеци</vt:lpstr>
      <vt:lpstr>Поједини аналитички аспекти у домену  издавања лекова 1</vt:lpstr>
      <vt:lpstr>Поједини аналитички аспекти у домену  издавања лекова 2</vt:lpstr>
      <vt:lpstr>Интервенција фармацеута</vt:lpstr>
      <vt:lpstr>Уколико не постоји могућност усаглашавања рецепта са релевантним одредбама Правилника...</vt:lpstr>
      <vt:lpstr>Имати на уму....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Verzija za sajt fakulteta</dc:title>
  <dc:subject>Klinicki farmakolog</dc:subject>
  <dc:creator>Marko</dc:creator>
  <cp:lastModifiedBy>User13</cp:lastModifiedBy>
  <cp:revision>747</cp:revision>
  <dcterms:created xsi:type="dcterms:W3CDTF">2012-03-05T11:20:01Z</dcterms:created>
  <dcterms:modified xsi:type="dcterms:W3CDTF">2021-01-29T08:28:46Z</dcterms:modified>
</cp:coreProperties>
</file>

<file path=docProps/thumbnail.jpeg>
</file>